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xml" ContentType="application/inkml+xml"/>
  <Override PartName="/ppt/ink/ink3.xml" ContentType="application/inkml+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86" r:id="rId7"/>
    <p:sldId id="305" r:id="rId8"/>
    <p:sldId id="292" r:id="rId9"/>
    <p:sldId id="302" r:id="rId10"/>
    <p:sldId id="303" r:id="rId11"/>
    <p:sldId id="304" r:id="rId12"/>
    <p:sldId id="287" r:id="rId13"/>
    <p:sldId id="278" r:id="rId14"/>
    <p:sldId id="294" r:id="rId15"/>
    <p:sldId id="307" r:id="rId16"/>
    <p:sldId id="295" r:id="rId17"/>
    <p:sldId id="296" r:id="rId18"/>
    <p:sldId id="297" r:id="rId19"/>
    <p:sldId id="299" r:id="rId20"/>
    <p:sldId id="300" r:id="rId21"/>
    <p:sldId id="306"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0655" autoAdjust="0"/>
  </p:normalViewPr>
  <p:slideViewPr>
    <p:cSldViewPr snapToGrid="0">
      <p:cViewPr varScale="1">
        <p:scale>
          <a:sx n="78" d="100"/>
          <a:sy n="78" d="100"/>
        </p:scale>
        <p:origin x="120" y="1554"/>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jae youm" userId="9c66512a48fe8898" providerId="LiveId" clId="{6968B355-3DE1-460F-B07D-5F9E85EB90DB}"/>
    <pc:docChg chg="modSld">
      <pc:chgData name="Sunjae youm" userId="9c66512a48fe8898" providerId="LiveId" clId="{6968B355-3DE1-460F-B07D-5F9E85EB90DB}" dt="2024-06-17T21:07:42.993" v="47" actId="20577"/>
      <pc:docMkLst>
        <pc:docMk/>
      </pc:docMkLst>
      <pc:sldChg chg="modSp mod">
        <pc:chgData name="Sunjae youm" userId="9c66512a48fe8898" providerId="LiveId" clId="{6968B355-3DE1-460F-B07D-5F9E85EB90DB}" dt="2024-06-17T20:06:27.260" v="12" actId="20577"/>
        <pc:sldMkLst>
          <pc:docMk/>
          <pc:sldMk cId="2586058810" sldId="256"/>
        </pc:sldMkLst>
        <pc:spChg chg="mod">
          <ac:chgData name="Sunjae youm" userId="9c66512a48fe8898" providerId="LiveId" clId="{6968B355-3DE1-460F-B07D-5F9E85EB90DB}" dt="2024-06-17T20:06:27.260" v="12" actId="20577"/>
          <ac:spMkLst>
            <pc:docMk/>
            <pc:sldMk cId="2586058810" sldId="256"/>
            <ac:spMk id="3" creationId="{86FA912D-6621-1B6C-732C-77B747FBE6C0}"/>
          </ac:spMkLst>
        </pc:spChg>
      </pc:sldChg>
      <pc:sldChg chg="modSp mod">
        <pc:chgData name="Sunjae youm" userId="9c66512a48fe8898" providerId="LiveId" clId="{6968B355-3DE1-460F-B07D-5F9E85EB90DB}" dt="2024-06-17T21:07:42.993" v="47" actId="20577"/>
        <pc:sldMkLst>
          <pc:docMk/>
          <pc:sldMk cId="119830396" sldId="299"/>
        </pc:sldMkLst>
        <pc:spChg chg="mod">
          <ac:chgData name="Sunjae youm" userId="9c66512a48fe8898" providerId="LiveId" clId="{6968B355-3DE1-460F-B07D-5F9E85EB90DB}" dt="2024-06-17T21:07:42.993" v="47" actId="20577"/>
          <ac:spMkLst>
            <pc:docMk/>
            <pc:sldMk cId="119830396" sldId="299"/>
            <ac:spMk id="8" creationId="{DF786347-C04C-2FE5-8098-4887016D446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6/17/2024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01:22:48.633"/>
    </inkml:context>
    <inkml:brush xml:id="br0">
      <inkml:brushProperty name="width" value="0.05" units="cm"/>
      <inkml:brushProperty name="height" value="0.05" units="cm"/>
      <inkml:brushProperty name="color" value="#E71224"/>
    </inkml:brush>
  </inkml:definitions>
  <inkml:trace contextRef="#ctx0" brushRef="#br0">494 830 24575,'3'1'0,"0"-1"0,0 1 0,0 0 0,0 0 0,0 0 0,0 0 0,-1 0 0,1 1 0,0-1 0,0 1 0,-1 0 0,1 0 0,-1 0 0,0 0 0,1 0 0,-1 0 0,0 1 0,0-1 0,1 4 0,35 60 0,-26-41 0,24 33 0,50 60 0,-36-50 0,136 208 0,-87-132 0,-1-4 0,-83-118 0,1-1 0,1 0 0,0-1 0,2-1 0,28 23 0,-26-24 0,-1 0 0,-1 2 0,-1 0 0,32 45 0,-5 4 0,-25-39 0,-1 0 0,16 37 0,60 113 0,-62-124 0,-2 1 0,33 91 0,6 14 0,-46-113 0,29 87 0,47 125 0,-69-193 0,-4 1 0,-2 2 0,19 93 0,3 44 0,-33-104 0,7 41 0,-7-55 0,-4 1 0,-3 168 0,-6-242 0,1-1 0,0 1 0,1-1 0,6 18 0,8 50 0,-13-53 0,2 0 0,17 55 0,1 4 0,-1-16 0,-17-56 0,0 0 0,-1 0 0,-1 0 0,2 21 0,-3-13 0,0-1 0,2 1 0,1-1 0,16 43 0,-2 13 0,-18-66 0,1 1 0,1-1 0,1 0 0,0 0 0,11 22 0,13 9 0,3-1 0,1-2 0,2-1 0,55 50 0,-70-75 0,1 0 0,1-2 0,1 0 0,0-2 0,37 16 0,-28-14 0,0 2 0,37 25 0,-58-34 0,2 0 0,-1-1 0,1-1 0,0-1 0,0 1 0,1-2 0,-1 0 0,1-1 0,0 0 0,0-1 0,16 1 0,-7 1 0,-1 1 0,0 1 0,0 1 0,0 0 0,-1 2 0,-1 1 0,39 24 0,-18-2 0,39 39 0,35 28 0,-97-84 0,0 1 0,-2 0 0,0 1 0,15 22 0,20 21 0,59 56 0,193 210 0,-184-200 0,-75-84 0,-3 2 0,-2 1 0,39 58 0,-45-49 0,2-1 0,2-1 0,83 85 0,-75-91 0,55 72 0,50 89 0,-124-164 0,-2 0 0,-2 2 0,19 53 0,-33-78 0,1 1 0,1-1 0,1-1 0,0 0 0,2 0 0,0-2 0,16 18 0,14 9 0,57 45 0,12 12 0,-100-89 0,-2 1 0,0 1 0,0 0 0,11 22 0,-14-22 0,1 0 0,1 0 0,0-1 0,0-1 0,17 17 0,-9-12 0,2-1 0,-1 0 0,2-1 0,0-1 0,0-1 0,2-1 0,-1-1 0,1-1 0,1-1 0,45 12 0,-22-10 0,54 19 0,-94-28 0,1 0 0,0 0 0,0-1 0,0 1 0,0-2 0,0 1 0,0-1 0,0 0 0,0 0 0,0-1 0,0 0 0,0 0 0,0-1 0,0 0 0,-1 0 0,1 0 0,0-1 0,-1 0 0,0 0 0,0-1 0,0 0 0,0 0 0,-1 0 0,1-1 0,-1 0 0,0 0 0,0 0 0,-1 0 0,0-1 0,0 0 0,0 0 0,0 0 0,-1 0 0,0-1 0,-1 1 0,1-1 0,1-7 0,12-38 0,-10 34 0,0 0 0,-1 0 0,3-28 0,-7 40 0,-1-1 0,0 1 0,-1 0 0,1 0 0,-1 0 0,0-1 0,0 1 0,-1 0 0,0 0 0,0 0 0,-1 1 0,1-1 0,-1 0 0,-6-7 0,-11-13 0,-2 1 0,-1 2 0,-35-30 0,26 25 0,-38-43 0,14 6 0,17 23 0,3-2 0,1-2 0,-34-59 0,31 36 0,-59-119 0,-88-245 0,4 59 0,160 335 0,-167-263 0,54 96 0,83 120 0,-3 2 0,-126-150 0,95 150 0,-115-88 0,-20-31 0,216 199 0,-118-123 0,-82-78 0,76 96 0,100 85 0,-2 0 0,0 2 0,-44-23 0,35 22 0,-60-47 0,83 52 0,2 1 0,-1-2 0,2 1 0,0-2 0,2 0 0,0 0 0,-13-37 0,14 36 0,-58-157 0,7 16 0,-3-4 0,-29-60 0,43 113 0,-37-126 0,82 218 0,1 0 0,1 0 0,0 0 0,2 0 0,2-39 0,0 29 0,-5-52 0,-1 50 0,-1 0 0,-15-43 0,16 56 0,1 0 0,0 0 0,2-1 0,1 1 0,1-29 0,1 29 0,-1 0 0,-1 0 0,-1 1 0,0-1 0,-2 1 0,-6-21 0,0 8 0,2-1 0,1 1 0,-2-36 0,5 31 0,-2 1 0,-13-43 0,-53-182 0,-54-201 0,105 399 0,-1 1 0,-4 1 0,-49-87 0,35 84 0,-1 2 0,-4 2 0,-53-55 0,67 79 0,-17-21 0,-99-105 0,67 85 0,41 36 0,-3 2 0,-1 3 0,-48-33 0,-109-71 0,13 7 0,63 60 0,-135-57 0,-31-17 0,259 129 0,0 2 0,-2 1 0,1 1 0,-46-12 0,53 19 0,18 4 0,-1 1 0,1 0 0,-1 0 0,0 1 0,0 0 0,1 0 0,-1 1 0,0 0 0,0 0 0,-11 2 0,2 2 0,0-1 0,0 2 0,1 0 0,-1 1 0,-20 12 0,30-14 0,1 0 0,0 0 0,0 1 0,0 0 0,1 0 0,0 1 0,0 0 0,0 0 0,0 0 0,1 0 0,0 1 0,1-1 0,-1 1 0,-4 14 0,-28 117 0,33-128 0,0 0 0,1-1 0,1 1 0,-1 0 0,2 0 0,-1 0 0,1 0 0,1 0 0,0 0 0,0 0 0,1-1 0,0 1 0,1 0 0,0-1 0,1 1 0,0-1 0,0 0 0,1-1 0,0 1 0,0-1 0,1 1 0,0-2 0,12 12 0,-3-4 0,2 0 0,-1-2 0,22 13 0,30 25 0,-27-17 0,-26-23 0,-2 0 0,1 0 0,-1 2 0,-1 0 0,0 0 0,-1 1 0,0 0 0,12 24 0,6 15-1365,-20-41-5461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20:00:13.105"/>
    </inkml:context>
    <inkml:brush xml:id="br0">
      <inkml:brushProperty name="width" value="0.05" units="cm"/>
      <inkml:brushProperty name="height" value="0.05" units="cm"/>
      <inkml:brushProperty name="color" value="#E71224"/>
    </inkml:brush>
  </inkml:definitions>
  <inkml:trace contextRef="#ctx0" brushRef="#br0">1273 2006 24575,'-119'2'0,"43"1"0,-121-12 0,184 7 0,0-1 0,0-1 0,1 0 0,-1-1 0,1 0 0,0-1 0,1 0 0,-1-1 0,1 0 0,1-1 0,-12-10 0,-14-15 0,-52-63 0,48 50 0,-5-7 0,-68-111 0,51 72 0,33 52 0,2-1 0,1-1 0,3-2 0,-29-72 0,23 40 0,17 50 0,2-2 0,-10-40 0,-2-24 0,12 55 0,1 0 0,2 0 0,-3-67 0,9 87 0,-1 1 0,-1-1 0,-9-31 0,7 31 0,1-1 0,0 0 0,-1-23 0,-5-48 0,5 54 0,-1-66 0,6 92 0,1 0 0,0 1 0,0-1 0,0 1 0,1-1 0,1 1 0,-1 0 0,1-1 0,1 1 0,-1 1 0,1-1 0,9-12 0,-2 10 0,0 0 0,1 1 0,0 0 0,0 1 0,1 0 0,0 1 0,0 1 0,1 0 0,0 0 0,18-3 0,-8 3 0,0 2 0,0 1 0,1 0 0,24 2 0,54-6 0,-89 5 0,0 0 0,1 1 0,-1 1 0,0 0 0,1 1 0,-1 0 0,15 4 0,-21-3 0,1 1 0,-1 0 0,0 0 0,0 1 0,0 0 0,-1 1 0,0 0 0,0 0 0,0 0 0,0 1 0,-1 0 0,11 13 0,16 22 0,-2 2 0,-1 2 0,-3 0 0,-2 2 0,22 55 0,-34-68 0,-1 0 0,-2 2 0,9 53 0,-16-76 0,0-1 0,1 1 0,10 20 0,-8-21 0,-1-1 0,-1 1 0,0 0 0,2 14 0,0 5 0,15 43 0,-13-50 0,-1 1 0,-2 0 0,5 41 0,-8-50 0,1-1 0,1 1 0,0 0 0,10 25 0,-7-24 0,-1 1 0,-1 0 0,4 21 0,-2 1 0,1-1 0,3 0 0,15 40 0,30 61 0,-7-40 0,-39-83 0,-1 0 0,0 1 0,-1 0 0,-1 0 0,-1 0 0,0 1 0,-1 0 0,3 30 0,-8 33-1365,-1-57-5461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20:00:40.455"/>
    </inkml:context>
    <inkml:brush xml:id="br0">
      <inkml:brushProperty name="width" value="0.05" units="cm"/>
      <inkml:brushProperty name="height" value="0.05" units="cm"/>
      <inkml:brushProperty name="color" value="#E71224"/>
    </inkml:brush>
  </inkml:definitions>
  <inkml:trace contextRef="#ctx0" brushRef="#br0">797 1017 24575,'-19'1'0,"1"0"0,-1 0 0,0 2 0,1 1 0,-30 9 0,38-10 0,-1 0 0,0 0 0,0-1 0,0-1 0,0 0 0,0 0 0,0-1 0,-1 0 0,1-1 0,0-1 0,0 0 0,0 0 0,0-1 0,1 0 0,-1-1 0,-18-9 0,-62-26 0,62 27 0,-46-23 0,50 21 0,1-2 0,0 0 0,2-1 0,0-1 0,0-2 0,2 0 0,1-1 0,-33-46 0,47 59 0,1-2 0,1 1 0,-1 0 0,2-1 0,-1 1 0,1-1 0,1 0 0,-1-16 0,4-88 0,1 50 0,-3 53 0,0 0 0,1 1 0,0-1 0,1 0 0,0 0 0,0 1 0,1-1 0,1 1 0,0 0 0,0 0 0,1 0 0,0 1 0,1-1 0,0 1 0,1 0 0,-1 1 0,2 0 0,-1 0 0,1 0 0,0 1 0,11-7 0,39-26 0,2 2 0,2 3 0,117-48 0,-162 75 0,-2 2 0,1 1 0,1 0 0,-1 1 0,1 1 0,0 0 0,19 0 0,106 4 0,-58 2 0,-69-3 0,1 1 0,-1 0 0,1 1 0,-1 1 0,0 0 0,0 1 0,0 1 0,-1 0 0,1 1 0,-1 1 0,-1 0 0,1 1 0,-1 0 0,0 1 0,-1 1 0,0 0 0,-1 0 0,0 1 0,0 1 0,-1-1 0,-1 2 0,0-1 0,-1 2 0,0-1 0,-1 1 0,7 18 0,17 32 0,-23-50 0,-1 1 0,0 1 0,9 29 0,9 26 0,-18-54 0,0 0 0,-2 1 0,7 29 0,-11-41 0,-1 0 0,0-1 0,0 1 0,0 0 0,0 0 0,-1 0 0,0-1 0,0 1 0,-1 0 0,1-1 0,-1 1 0,0-1 0,-1 0 0,1 0 0,-8 10 0,5-8 0,-1 0 0,1 0 0,-2-1 0,1 1 0,-1-1 0,0-1 0,0 0 0,-1 0 0,0 0 0,1-1 0,-2 0 0,1 0 0,0-1 0,-1 0 0,-12 2 0,-1 2 0,0 0 0,1 1 0,0 1 0,0 1 0,1 1 0,0 0 0,1 2 0,0 0 0,-22 22 0,-13 8 95,40-32-582,0 0 1,-20 19-1,23-16-6339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540964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39321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598568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119009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490228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764317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713678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850907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07408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61745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62095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99302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56192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7270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102349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customXml" Target="../ink/ink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customXml" Target="../ink/ink3.xml"/><Relationship Id="rId5" Type="http://schemas.openxmlformats.org/officeDocument/2006/relationships/image" Target="../media/image37.png"/><Relationship Id="rId4" Type="http://schemas.openxmlformats.org/officeDocument/2006/relationships/customXml" Target="../ink/ink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284969" y="2974948"/>
            <a:ext cx="5750082" cy="2156610"/>
          </a:xfrm>
        </p:spPr>
        <p:txBody>
          <a:bodyPr anchor="ctr"/>
          <a:lstStyle/>
          <a:p>
            <a:pPr algn="r"/>
            <a:r>
              <a:rPr lang="en-US" dirty="0"/>
              <a:t>Columbia Engineering Data Analytics </a:t>
            </a:r>
            <a:br>
              <a:rPr lang="en-US" dirty="0"/>
            </a:br>
            <a:r>
              <a:rPr lang="en-US" dirty="0"/>
              <a:t>Boot camp </a:t>
            </a:r>
            <a:br>
              <a:rPr lang="en-US" dirty="0"/>
            </a:br>
            <a:r>
              <a:rPr lang="en-US" dirty="0"/>
              <a:t>Project I</a:t>
            </a:r>
          </a:p>
        </p:txBody>
      </p:sp>
      <p:sp>
        <p:nvSpPr>
          <p:cNvPr id="3" name="Subtitle 2">
            <a:extLst>
              <a:ext uri="{FF2B5EF4-FFF2-40B4-BE49-F238E27FC236}">
                <a16:creationId xmlns:a16="http://schemas.microsoft.com/office/drawing/2014/main" id="{86FA912D-6621-1B6C-732C-77B747FBE6C0}"/>
              </a:ext>
            </a:extLst>
          </p:cNvPr>
          <p:cNvSpPr txBox="1">
            <a:spLocks/>
          </p:cNvSpPr>
          <p:nvPr/>
        </p:nvSpPr>
        <p:spPr>
          <a:xfrm>
            <a:off x="5177051" y="5131558"/>
            <a:ext cx="6858000" cy="952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000" dirty="0">
                <a:latin typeface="Arial" panose="020B0604020202020204" pitchFamily="34" charset="0"/>
                <a:cs typeface="Arial" panose="020B0604020202020204" pitchFamily="34" charset="0"/>
              </a:rPr>
              <a:t>Date: 6/17/2024</a:t>
            </a:r>
          </a:p>
          <a:p>
            <a:pPr marL="0" indent="0" algn="r">
              <a:buNone/>
            </a:pPr>
            <a:r>
              <a:rPr lang="en-US" sz="2000" dirty="0">
                <a:latin typeface="Arial" panose="020B0604020202020204" pitchFamily="34" charset="0"/>
                <a:cs typeface="Arial" panose="020B0604020202020204" pitchFamily="34" charset="0"/>
              </a:rPr>
              <a:t>Karen Lin, Kevin Zhang, Sunjae Youm</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7864806" y="480195"/>
            <a:ext cx="3906387" cy="3377354"/>
          </a:xfrm>
        </p:spPr>
        <p:txBody>
          <a:bodyPr/>
          <a:lstStyle/>
          <a:p>
            <a:r>
              <a:rPr lang="en-US" dirty="0"/>
              <a:t>analysis</a:t>
            </a:r>
          </a:p>
        </p:txBody>
      </p:sp>
    </p:spTree>
    <p:extLst>
      <p:ext uri="{BB962C8B-B14F-4D97-AF65-F5344CB8AC3E}">
        <p14:creationId xmlns:p14="http://schemas.microsoft.com/office/powerpoint/2010/main" val="608796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sp>
        <p:nvSpPr>
          <p:cNvPr id="5" name="Title 1">
            <a:extLst>
              <a:ext uri="{FF2B5EF4-FFF2-40B4-BE49-F238E27FC236}">
                <a16:creationId xmlns:a16="http://schemas.microsoft.com/office/drawing/2014/main" id="{6700C35A-05BD-CC31-8FFE-19DA49083812}"/>
              </a:ext>
            </a:extLst>
          </p:cNvPr>
          <p:cNvSpPr txBox="1">
            <a:spLocks/>
          </p:cNvSpPr>
          <p:nvPr/>
        </p:nvSpPr>
        <p:spPr>
          <a:xfrm>
            <a:off x="1322318" y="268360"/>
            <a:ext cx="7288282" cy="45497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Exploring data</a:t>
            </a:r>
          </a:p>
        </p:txBody>
      </p:sp>
      <p:sp>
        <p:nvSpPr>
          <p:cNvPr id="8" name="TextBox 7">
            <a:extLst>
              <a:ext uri="{FF2B5EF4-FFF2-40B4-BE49-F238E27FC236}">
                <a16:creationId xmlns:a16="http://schemas.microsoft.com/office/drawing/2014/main" id="{9D5CA320-1D0C-65E5-1B0C-BA1F5C5B6083}"/>
              </a:ext>
            </a:extLst>
          </p:cNvPr>
          <p:cNvSpPr txBox="1"/>
          <p:nvPr/>
        </p:nvSpPr>
        <p:spPr>
          <a:xfrm>
            <a:off x="6096000" y="4547526"/>
            <a:ext cx="4860898" cy="646331"/>
          </a:xfrm>
          <a:prstGeom prst="rect">
            <a:avLst/>
          </a:prstGeom>
          <a:noFill/>
        </p:spPr>
        <p:txBody>
          <a:bodyPr wrap="square" rtlCol="0">
            <a:spAutoFit/>
          </a:bodyPr>
          <a:lstStyle/>
          <a:p>
            <a:r>
              <a:rPr lang="en-US" dirty="0"/>
              <a:t>- ROCKVILLE Municipality has the highest number of car accidents in Montgomery county</a:t>
            </a:r>
          </a:p>
        </p:txBody>
      </p:sp>
      <p:pic>
        <p:nvPicPr>
          <p:cNvPr id="3" name="Picture 2">
            <a:extLst>
              <a:ext uri="{FF2B5EF4-FFF2-40B4-BE49-F238E27FC236}">
                <a16:creationId xmlns:a16="http://schemas.microsoft.com/office/drawing/2014/main" id="{84EF20E1-60B8-5EED-6375-9E6F4806D13A}"/>
              </a:ext>
            </a:extLst>
          </p:cNvPr>
          <p:cNvPicPr>
            <a:picLocks noChangeAspect="1"/>
          </p:cNvPicPr>
          <p:nvPr/>
        </p:nvPicPr>
        <p:blipFill>
          <a:blip r:embed="rId3"/>
          <a:stretch>
            <a:fillRect/>
          </a:stretch>
        </p:blipFill>
        <p:spPr>
          <a:xfrm>
            <a:off x="6096000" y="1151972"/>
            <a:ext cx="5207514" cy="2966913"/>
          </a:xfrm>
          <a:prstGeom prst="rect">
            <a:avLst/>
          </a:prstGeom>
        </p:spPr>
      </p:pic>
      <p:pic>
        <p:nvPicPr>
          <p:cNvPr id="6" name="Picture 5">
            <a:extLst>
              <a:ext uri="{FF2B5EF4-FFF2-40B4-BE49-F238E27FC236}">
                <a16:creationId xmlns:a16="http://schemas.microsoft.com/office/drawing/2014/main" id="{2FD28CFC-C258-BF24-BFF5-EDF551074DF8}"/>
              </a:ext>
            </a:extLst>
          </p:cNvPr>
          <p:cNvPicPr>
            <a:picLocks noChangeAspect="1"/>
          </p:cNvPicPr>
          <p:nvPr/>
        </p:nvPicPr>
        <p:blipFill>
          <a:blip r:embed="rId4"/>
          <a:stretch>
            <a:fillRect/>
          </a:stretch>
        </p:blipFill>
        <p:spPr>
          <a:xfrm>
            <a:off x="140818" y="1151972"/>
            <a:ext cx="5734850" cy="4753638"/>
          </a:xfrm>
          <a:prstGeom prst="rect">
            <a:avLst/>
          </a:prstGeom>
        </p:spPr>
      </p:pic>
    </p:spTree>
    <p:extLst>
      <p:ext uri="{BB962C8B-B14F-4D97-AF65-F5344CB8AC3E}">
        <p14:creationId xmlns:p14="http://schemas.microsoft.com/office/powerpoint/2010/main" val="132472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Exploring Data</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12</a:t>
            </a:fld>
            <a:endParaRPr lang="en-US" dirty="0"/>
          </a:p>
        </p:txBody>
      </p:sp>
      <p:pic>
        <p:nvPicPr>
          <p:cNvPr id="6" name="Picture 5">
            <a:extLst>
              <a:ext uri="{FF2B5EF4-FFF2-40B4-BE49-F238E27FC236}">
                <a16:creationId xmlns:a16="http://schemas.microsoft.com/office/drawing/2014/main" id="{C8797922-6F9A-BD0C-CEF2-CA5B0305C62E}"/>
              </a:ext>
            </a:extLst>
          </p:cNvPr>
          <p:cNvPicPr>
            <a:picLocks noChangeAspect="1"/>
          </p:cNvPicPr>
          <p:nvPr/>
        </p:nvPicPr>
        <p:blipFill>
          <a:blip r:embed="rId3"/>
          <a:stretch>
            <a:fillRect/>
          </a:stretch>
        </p:blipFill>
        <p:spPr>
          <a:xfrm>
            <a:off x="728276" y="1431838"/>
            <a:ext cx="3250788" cy="3863073"/>
          </a:xfrm>
          <a:prstGeom prst="rect">
            <a:avLst/>
          </a:prstGeom>
        </p:spPr>
      </p:pic>
      <p:pic>
        <p:nvPicPr>
          <p:cNvPr id="12" name="Picture 11">
            <a:extLst>
              <a:ext uri="{FF2B5EF4-FFF2-40B4-BE49-F238E27FC236}">
                <a16:creationId xmlns:a16="http://schemas.microsoft.com/office/drawing/2014/main" id="{2BDFE507-5B6F-48A7-116D-1FB3CAAFF0FB}"/>
              </a:ext>
            </a:extLst>
          </p:cNvPr>
          <p:cNvPicPr>
            <a:picLocks noChangeAspect="1"/>
          </p:cNvPicPr>
          <p:nvPr/>
        </p:nvPicPr>
        <p:blipFill>
          <a:blip r:embed="rId4"/>
          <a:stretch>
            <a:fillRect/>
          </a:stretch>
        </p:blipFill>
        <p:spPr>
          <a:xfrm>
            <a:off x="4408227" y="1284594"/>
            <a:ext cx="7055497" cy="4411641"/>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2A1DB82-0CA2-1D85-03D0-B79BBAFC5412}"/>
                  </a:ext>
                </a:extLst>
              </p14:cNvPr>
              <p14:cNvContentPartPr/>
              <p14:nvPr/>
            </p14:nvContentPartPr>
            <p14:xfrm>
              <a:off x="1279556" y="1622524"/>
              <a:ext cx="2266920" cy="3231720"/>
            </p14:xfrm>
          </p:contentPart>
        </mc:Choice>
        <mc:Fallback xmlns="">
          <p:pic>
            <p:nvPicPr>
              <p:cNvPr id="14" name="Ink 13">
                <a:extLst>
                  <a:ext uri="{FF2B5EF4-FFF2-40B4-BE49-F238E27FC236}">
                    <a16:creationId xmlns:a16="http://schemas.microsoft.com/office/drawing/2014/main" id="{72A1DB82-0CA2-1D85-03D0-B79BBAFC5412}"/>
                  </a:ext>
                </a:extLst>
              </p:cNvPr>
              <p:cNvPicPr/>
              <p:nvPr/>
            </p:nvPicPr>
            <p:blipFill>
              <a:blip r:embed="rId6"/>
              <a:stretch>
                <a:fillRect/>
              </a:stretch>
            </p:blipFill>
            <p:spPr>
              <a:xfrm>
                <a:off x="1270557" y="1613524"/>
                <a:ext cx="2284557" cy="3249360"/>
              </a:xfrm>
              <a:prstGeom prst="rect">
                <a:avLst/>
              </a:prstGeom>
            </p:spPr>
          </p:pic>
        </mc:Fallback>
      </mc:AlternateContent>
      <p:sp>
        <p:nvSpPr>
          <p:cNvPr id="16" name="Rectangle: Rounded Corners 15">
            <a:extLst>
              <a:ext uri="{FF2B5EF4-FFF2-40B4-BE49-F238E27FC236}">
                <a16:creationId xmlns:a16="http://schemas.microsoft.com/office/drawing/2014/main" id="{4BBFFCD9-477B-3A31-CF2D-33A6D02C5BE3}"/>
              </a:ext>
            </a:extLst>
          </p:cNvPr>
          <p:cNvSpPr/>
          <p:nvPr/>
        </p:nvSpPr>
        <p:spPr>
          <a:xfrm>
            <a:off x="4725622" y="1568450"/>
            <a:ext cx="6738102" cy="4191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1C463E-A0A5-05FA-4EA1-F78487CD14CB}"/>
              </a:ext>
            </a:extLst>
          </p:cNvPr>
          <p:cNvSpPr txBox="1"/>
          <p:nvPr/>
        </p:nvSpPr>
        <p:spPr>
          <a:xfrm>
            <a:off x="569842" y="5656960"/>
            <a:ext cx="11025810" cy="584775"/>
          </a:xfrm>
          <a:prstGeom prst="rect">
            <a:avLst/>
          </a:prstGeom>
          <a:noFill/>
        </p:spPr>
        <p:txBody>
          <a:bodyPr wrap="square" rtlCol="0">
            <a:spAutoFit/>
          </a:bodyPr>
          <a:lstStyle/>
          <a:p>
            <a:pPr marL="285750" indent="-285750">
              <a:buFontTx/>
              <a:buChar char="-"/>
            </a:pPr>
            <a:r>
              <a:rPr lang="en-US" sz="1600" dirty="0"/>
              <a:t>Used Latitude and Longitude in the dataset to draw the map plot to see where the car accidents most happen</a:t>
            </a:r>
          </a:p>
          <a:p>
            <a:pPr marL="285750" indent="-285750">
              <a:buFontTx/>
              <a:buChar char="-"/>
            </a:pPr>
            <a:r>
              <a:rPr lang="en-US" sz="1600" dirty="0"/>
              <a:t>Aggregated the number of car crash accidents by road name in Rockville Municipality</a:t>
            </a:r>
          </a:p>
        </p:txBody>
      </p:sp>
    </p:spTree>
    <p:extLst>
      <p:ext uri="{BB962C8B-B14F-4D97-AF65-F5344CB8AC3E}">
        <p14:creationId xmlns:p14="http://schemas.microsoft.com/office/powerpoint/2010/main" val="185278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speed limit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13</a:t>
            </a:fld>
            <a:endParaRPr lang="en-US" dirty="0"/>
          </a:p>
        </p:txBody>
      </p:sp>
      <p:pic>
        <p:nvPicPr>
          <p:cNvPr id="5" name="Picture 4">
            <a:extLst>
              <a:ext uri="{FF2B5EF4-FFF2-40B4-BE49-F238E27FC236}">
                <a16:creationId xmlns:a16="http://schemas.microsoft.com/office/drawing/2014/main" id="{936D941C-F998-79E9-7832-327065A6718B}"/>
              </a:ext>
            </a:extLst>
          </p:cNvPr>
          <p:cNvPicPr>
            <a:picLocks noChangeAspect="1"/>
          </p:cNvPicPr>
          <p:nvPr/>
        </p:nvPicPr>
        <p:blipFill>
          <a:blip r:embed="rId3"/>
          <a:stretch>
            <a:fillRect/>
          </a:stretch>
        </p:blipFill>
        <p:spPr>
          <a:xfrm>
            <a:off x="355145" y="895578"/>
            <a:ext cx="1971950" cy="2676899"/>
          </a:xfrm>
          <a:prstGeom prst="rect">
            <a:avLst/>
          </a:prstGeom>
        </p:spPr>
      </p:pic>
      <p:sp>
        <p:nvSpPr>
          <p:cNvPr id="16" name="Rectangle: Rounded Corners 15">
            <a:extLst>
              <a:ext uri="{FF2B5EF4-FFF2-40B4-BE49-F238E27FC236}">
                <a16:creationId xmlns:a16="http://schemas.microsoft.com/office/drawing/2014/main" id="{4BBFFCD9-477B-3A31-CF2D-33A6D02C5BE3}"/>
              </a:ext>
            </a:extLst>
          </p:cNvPr>
          <p:cNvSpPr/>
          <p:nvPr/>
        </p:nvSpPr>
        <p:spPr>
          <a:xfrm>
            <a:off x="321717" y="1114848"/>
            <a:ext cx="2038805" cy="5143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0FAE477-F369-6F66-EFA5-224DA310F9F8}"/>
              </a:ext>
            </a:extLst>
          </p:cNvPr>
          <p:cNvSpPr txBox="1"/>
          <p:nvPr/>
        </p:nvSpPr>
        <p:spPr>
          <a:xfrm>
            <a:off x="5867963" y="1657545"/>
            <a:ext cx="5929631" cy="923330"/>
          </a:xfrm>
          <a:prstGeom prst="rect">
            <a:avLst/>
          </a:prstGeom>
          <a:noFill/>
        </p:spPr>
        <p:txBody>
          <a:bodyPr wrap="square" rtlCol="0">
            <a:spAutoFit/>
          </a:bodyPr>
          <a:lstStyle/>
          <a:p>
            <a:r>
              <a:rPr lang="en-US" dirty="0"/>
              <a:t>Observations:</a:t>
            </a:r>
          </a:p>
          <a:p>
            <a:r>
              <a:rPr lang="en-US" dirty="0"/>
              <a:t>- 80% of the number of accidents were occurred between 35 and 40 limit.</a:t>
            </a:r>
          </a:p>
        </p:txBody>
      </p:sp>
      <p:sp>
        <p:nvSpPr>
          <p:cNvPr id="8" name="TextBox 7">
            <a:extLst>
              <a:ext uri="{FF2B5EF4-FFF2-40B4-BE49-F238E27FC236}">
                <a16:creationId xmlns:a16="http://schemas.microsoft.com/office/drawing/2014/main" id="{8C61DD3D-C740-10EA-E36F-F8539395AD15}"/>
              </a:ext>
            </a:extLst>
          </p:cNvPr>
          <p:cNvSpPr txBox="1"/>
          <p:nvPr/>
        </p:nvSpPr>
        <p:spPr>
          <a:xfrm>
            <a:off x="5834535" y="3572477"/>
            <a:ext cx="5929631" cy="1754326"/>
          </a:xfrm>
          <a:prstGeom prst="rect">
            <a:avLst/>
          </a:prstGeom>
          <a:noFill/>
        </p:spPr>
        <p:txBody>
          <a:bodyPr wrap="square" rtlCol="0">
            <a:spAutoFit/>
          </a:bodyPr>
          <a:lstStyle/>
          <a:p>
            <a:r>
              <a:rPr lang="en-US" dirty="0"/>
              <a:t>Recommendations:</a:t>
            </a:r>
          </a:p>
          <a:p>
            <a:r>
              <a:rPr lang="en-US" dirty="0"/>
              <a:t>- For car accidents that occur on roads with speed limit 35 and 40 mph, One suggestion is to reduce the speed limit, but further study needs to be done to see which roads the accidents occurred, to tailor the response and take into account congestion times.</a:t>
            </a:r>
          </a:p>
        </p:txBody>
      </p:sp>
      <p:pic>
        <p:nvPicPr>
          <p:cNvPr id="4" name="Picture 3" descr="A graph of a graph">
            <a:extLst>
              <a:ext uri="{FF2B5EF4-FFF2-40B4-BE49-F238E27FC236}">
                <a16:creationId xmlns:a16="http://schemas.microsoft.com/office/drawing/2014/main" id="{0829A33B-664E-152F-91E2-B0777B57EFF8}"/>
              </a:ext>
            </a:extLst>
          </p:cNvPr>
          <p:cNvPicPr>
            <a:picLocks noChangeAspect="1"/>
          </p:cNvPicPr>
          <p:nvPr/>
        </p:nvPicPr>
        <p:blipFill>
          <a:blip r:embed="rId4"/>
          <a:stretch>
            <a:fillRect/>
          </a:stretch>
        </p:blipFill>
        <p:spPr>
          <a:xfrm>
            <a:off x="182233" y="3581025"/>
            <a:ext cx="4915463" cy="3276975"/>
          </a:xfrm>
          <a:prstGeom prst="rect">
            <a:avLst/>
          </a:prstGeom>
        </p:spPr>
      </p:pic>
    </p:spTree>
    <p:extLst>
      <p:ext uri="{BB962C8B-B14F-4D97-AF65-F5344CB8AC3E}">
        <p14:creationId xmlns:p14="http://schemas.microsoft.com/office/powerpoint/2010/main" val="957739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0C09B4-ADB6-FE61-C1AE-A642F801B376}"/>
              </a:ext>
            </a:extLst>
          </p:cNvPr>
          <p:cNvPicPr>
            <a:picLocks noChangeAspect="1"/>
          </p:cNvPicPr>
          <p:nvPr/>
        </p:nvPicPr>
        <p:blipFill>
          <a:blip r:embed="rId3"/>
          <a:stretch>
            <a:fillRect/>
          </a:stretch>
        </p:blipFill>
        <p:spPr>
          <a:xfrm>
            <a:off x="399638" y="923926"/>
            <a:ext cx="3124636" cy="2429214"/>
          </a:xfrm>
          <a:prstGeom prst="rect">
            <a:avLst/>
          </a:prstGeom>
        </p:spPr>
      </p:pic>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Traffic control</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14</a:t>
            </a:fld>
            <a:endParaRPr lang="en-US" dirty="0"/>
          </a:p>
        </p:txBody>
      </p:sp>
      <p:sp>
        <p:nvSpPr>
          <p:cNvPr id="16" name="Rectangle: Rounded Corners 15">
            <a:extLst>
              <a:ext uri="{FF2B5EF4-FFF2-40B4-BE49-F238E27FC236}">
                <a16:creationId xmlns:a16="http://schemas.microsoft.com/office/drawing/2014/main" id="{4BBFFCD9-477B-3A31-CF2D-33A6D02C5BE3}"/>
              </a:ext>
            </a:extLst>
          </p:cNvPr>
          <p:cNvSpPr/>
          <p:nvPr/>
        </p:nvSpPr>
        <p:spPr>
          <a:xfrm>
            <a:off x="399638" y="1206967"/>
            <a:ext cx="3124636" cy="307976"/>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0FAE477-F369-6F66-EFA5-224DA310F9F8}"/>
              </a:ext>
            </a:extLst>
          </p:cNvPr>
          <p:cNvSpPr txBox="1"/>
          <p:nvPr/>
        </p:nvSpPr>
        <p:spPr>
          <a:xfrm>
            <a:off x="5607050" y="1360955"/>
            <a:ext cx="5929631" cy="923330"/>
          </a:xfrm>
          <a:prstGeom prst="rect">
            <a:avLst/>
          </a:prstGeom>
          <a:noFill/>
        </p:spPr>
        <p:txBody>
          <a:bodyPr wrap="square" rtlCol="0">
            <a:spAutoFit/>
          </a:bodyPr>
          <a:lstStyle/>
          <a:p>
            <a:r>
              <a:rPr lang="en-US" dirty="0"/>
              <a:t>Observations:</a:t>
            </a:r>
          </a:p>
          <a:p>
            <a:r>
              <a:rPr lang="en-US" dirty="0"/>
              <a:t>- </a:t>
            </a:r>
            <a:r>
              <a:rPr lang="en-US" b="0" i="0" dirty="0">
                <a:solidFill>
                  <a:srgbClr val="1F2328"/>
                </a:solidFill>
                <a:effectLst/>
                <a:highlight>
                  <a:srgbClr val="FFFFFF"/>
                </a:highlight>
                <a:latin typeface="-apple-system"/>
              </a:rPr>
              <a:t>Car accident near Traffic Signal was the number one reason among other traffic controls</a:t>
            </a:r>
            <a:endParaRPr lang="en-US" dirty="0"/>
          </a:p>
        </p:txBody>
      </p:sp>
      <p:sp>
        <p:nvSpPr>
          <p:cNvPr id="8" name="TextBox 7">
            <a:extLst>
              <a:ext uri="{FF2B5EF4-FFF2-40B4-BE49-F238E27FC236}">
                <a16:creationId xmlns:a16="http://schemas.microsoft.com/office/drawing/2014/main" id="{8C61DD3D-C740-10EA-E36F-F8539395AD15}"/>
              </a:ext>
            </a:extLst>
          </p:cNvPr>
          <p:cNvSpPr txBox="1"/>
          <p:nvPr/>
        </p:nvSpPr>
        <p:spPr>
          <a:xfrm>
            <a:off x="5607050" y="3429000"/>
            <a:ext cx="5929631" cy="1477328"/>
          </a:xfrm>
          <a:prstGeom prst="rect">
            <a:avLst/>
          </a:prstGeom>
          <a:noFill/>
        </p:spPr>
        <p:txBody>
          <a:bodyPr wrap="square" rtlCol="0">
            <a:spAutoFit/>
          </a:bodyPr>
          <a:lstStyle/>
          <a:p>
            <a:r>
              <a:rPr lang="en-US" dirty="0"/>
              <a:t>Recommendations:</a:t>
            </a:r>
          </a:p>
          <a:p>
            <a:r>
              <a:rPr lang="en-US" dirty="0"/>
              <a:t>- The road has higher speed limit and normally drivers get into the car accident when they try to pass the yellow light. With that said, shorting the yellow light time would help improve the number of car accident</a:t>
            </a:r>
          </a:p>
        </p:txBody>
      </p:sp>
      <p:pic>
        <p:nvPicPr>
          <p:cNvPr id="5" name="Picture 4">
            <a:extLst>
              <a:ext uri="{FF2B5EF4-FFF2-40B4-BE49-F238E27FC236}">
                <a16:creationId xmlns:a16="http://schemas.microsoft.com/office/drawing/2014/main" id="{DE9520BD-BC63-B5A5-5778-3E6A4AF6B676}"/>
              </a:ext>
            </a:extLst>
          </p:cNvPr>
          <p:cNvPicPr>
            <a:picLocks noChangeAspect="1"/>
          </p:cNvPicPr>
          <p:nvPr/>
        </p:nvPicPr>
        <p:blipFill>
          <a:blip r:embed="rId4"/>
          <a:stretch>
            <a:fillRect/>
          </a:stretch>
        </p:blipFill>
        <p:spPr>
          <a:xfrm>
            <a:off x="399638" y="3353140"/>
            <a:ext cx="4907858" cy="3378375"/>
          </a:xfrm>
          <a:prstGeom prst="rect">
            <a:avLst/>
          </a:prstGeom>
        </p:spPr>
      </p:pic>
    </p:spTree>
    <p:extLst>
      <p:ext uri="{BB962C8B-B14F-4D97-AF65-F5344CB8AC3E}">
        <p14:creationId xmlns:p14="http://schemas.microsoft.com/office/powerpoint/2010/main" val="33747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weather &amp; surface condition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15</a:t>
            </a:fld>
            <a:endParaRPr lang="en-US" dirty="0"/>
          </a:p>
        </p:txBody>
      </p:sp>
      <p:sp>
        <p:nvSpPr>
          <p:cNvPr id="7" name="TextBox 6">
            <a:extLst>
              <a:ext uri="{FF2B5EF4-FFF2-40B4-BE49-F238E27FC236}">
                <a16:creationId xmlns:a16="http://schemas.microsoft.com/office/drawing/2014/main" id="{E0FAE477-F369-6F66-EFA5-224DA310F9F8}"/>
              </a:ext>
            </a:extLst>
          </p:cNvPr>
          <p:cNvSpPr txBox="1"/>
          <p:nvPr/>
        </p:nvSpPr>
        <p:spPr>
          <a:xfrm>
            <a:off x="828152" y="5689397"/>
            <a:ext cx="5929631" cy="646331"/>
          </a:xfrm>
          <a:prstGeom prst="rect">
            <a:avLst/>
          </a:prstGeom>
          <a:noFill/>
        </p:spPr>
        <p:txBody>
          <a:bodyPr wrap="square" rtlCol="0">
            <a:spAutoFit/>
          </a:bodyPr>
          <a:lstStyle/>
          <a:p>
            <a:r>
              <a:rPr lang="en-US" dirty="0"/>
              <a:t>Observations:</a:t>
            </a:r>
          </a:p>
          <a:p>
            <a:r>
              <a:rPr lang="en-US" dirty="0"/>
              <a:t>- </a:t>
            </a:r>
            <a:r>
              <a:rPr lang="en-US" b="1" dirty="0">
                <a:solidFill>
                  <a:srgbClr val="FF0000"/>
                </a:solidFill>
                <a:highlight>
                  <a:srgbClr val="FFFFFF"/>
                </a:highlight>
                <a:latin typeface="-apple-system"/>
              </a:rPr>
              <a:t>Can’t</a:t>
            </a:r>
            <a:r>
              <a:rPr lang="en-US" dirty="0">
                <a:solidFill>
                  <a:srgbClr val="1F2328"/>
                </a:solidFill>
                <a:highlight>
                  <a:srgbClr val="FFFFFF"/>
                </a:highlight>
                <a:latin typeface="-apple-system"/>
              </a:rPr>
              <a:t> find any correlation with the number of car accidents</a:t>
            </a:r>
            <a:endParaRPr lang="en-US" dirty="0"/>
          </a:p>
        </p:txBody>
      </p:sp>
      <p:pic>
        <p:nvPicPr>
          <p:cNvPr id="4" name="Picture 3">
            <a:extLst>
              <a:ext uri="{FF2B5EF4-FFF2-40B4-BE49-F238E27FC236}">
                <a16:creationId xmlns:a16="http://schemas.microsoft.com/office/drawing/2014/main" id="{435B6D09-B83F-2BD3-9F4F-5AEE1A049D0C}"/>
              </a:ext>
            </a:extLst>
          </p:cNvPr>
          <p:cNvPicPr>
            <a:picLocks noChangeAspect="1"/>
          </p:cNvPicPr>
          <p:nvPr/>
        </p:nvPicPr>
        <p:blipFill>
          <a:blip r:embed="rId3"/>
          <a:stretch>
            <a:fillRect/>
          </a:stretch>
        </p:blipFill>
        <p:spPr>
          <a:xfrm>
            <a:off x="828152" y="1168603"/>
            <a:ext cx="4220123" cy="2260397"/>
          </a:xfrm>
          <a:prstGeom prst="rect">
            <a:avLst/>
          </a:prstGeom>
        </p:spPr>
      </p:pic>
      <p:pic>
        <p:nvPicPr>
          <p:cNvPr id="8" name="Picture 7">
            <a:extLst>
              <a:ext uri="{FF2B5EF4-FFF2-40B4-BE49-F238E27FC236}">
                <a16:creationId xmlns:a16="http://schemas.microsoft.com/office/drawing/2014/main" id="{85B6DB7F-476B-A08E-98E3-DF27B620050E}"/>
              </a:ext>
            </a:extLst>
          </p:cNvPr>
          <p:cNvPicPr>
            <a:picLocks noChangeAspect="1"/>
          </p:cNvPicPr>
          <p:nvPr/>
        </p:nvPicPr>
        <p:blipFill>
          <a:blip r:embed="rId4"/>
          <a:stretch>
            <a:fillRect/>
          </a:stretch>
        </p:blipFill>
        <p:spPr>
          <a:xfrm>
            <a:off x="6648192" y="3429000"/>
            <a:ext cx="2362530" cy="1276528"/>
          </a:xfrm>
          <a:prstGeom prst="rect">
            <a:avLst/>
          </a:prstGeom>
        </p:spPr>
      </p:pic>
      <p:pic>
        <p:nvPicPr>
          <p:cNvPr id="10" name="Picture 9">
            <a:extLst>
              <a:ext uri="{FF2B5EF4-FFF2-40B4-BE49-F238E27FC236}">
                <a16:creationId xmlns:a16="http://schemas.microsoft.com/office/drawing/2014/main" id="{919423E5-E270-F879-CE1C-839CBF887695}"/>
              </a:ext>
            </a:extLst>
          </p:cNvPr>
          <p:cNvPicPr>
            <a:picLocks noChangeAspect="1"/>
          </p:cNvPicPr>
          <p:nvPr/>
        </p:nvPicPr>
        <p:blipFill>
          <a:blip r:embed="rId5"/>
          <a:stretch>
            <a:fillRect/>
          </a:stretch>
        </p:blipFill>
        <p:spPr>
          <a:xfrm>
            <a:off x="1146204" y="3429000"/>
            <a:ext cx="2210108" cy="1895740"/>
          </a:xfrm>
          <a:prstGeom prst="rect">
            <a:avLst/>
          </a:prstGeom>
        </p:spPr>
      </p:pic>
      <p:pic>
        <p:nvPicPr>
          <p:cNvPr id="12" name="Picture 11">
            <a:extLst>
              <a:ext uri="{FF2B5EF4-FFF2-40B4-BE49-F238E27FC236}">
                <a16:creationId xmlns:a16="http://schemas.microsoft.com/office/drawing/2014/main" id="{2D136C92-9FDB-99A2-6397-088B7D750D62}"/>
              </a:ext>
            </a:extLst>
          </p:cNvPr>
          <p:cNvPicPr>
            <a:picLocks noChangeAspect="1"/>
          </p:cNvPicPr>
          <p:nvPr/>
        </p:nvPicPr>
        <p:blipFill>
          <a:blip r:embed="rId6"/>
          <a:stretch>
            <a:fillRect/>
          </a:stretch>
        </p:blipFill>
        <p:spPr>
          <a:xfrm>
            <a:off x="6317774" y="1092195"/>
            <a:ext cx="4196012" cy="2258568"/>
          </a:xfrm>
          <a:prstGeom prst="rect">
            <a:avLst/>
          </a:prstGeom>
        </p:spPr>
      </p:pic>
    </p:spTree>
    <p:extLst>
      <p:ext uri="{BB962C8B-B14F-4D97-AF65-F5344CB8AC3E}">
        <p14:creationId xmlns:p14="http://schemas.microsoft.com/office/powerpoint/2010/main" val="1481312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by </a:t>
            </a:r>
            <a:r>
              <a:rPr lang="en-US" b="0" i="0" dirty="0">
                <a:solidFill>
                  <a:srgbClr val="1F2328"/>
                </a:solidFill>
                <a:effectLst/>
                <a:highlight>
                  <a:srgbClr val="FFFFFF"/>
                </a:highlight>
                <a:latin typeface="-apple-system"/>
              </a:rPr>
              <a:t>Hourly Intervals</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16</a:t>
            </a:fld>
            <a:endParaRPr lang="en-US" dirty="0"/>
          </a:p>
        </p:txBody>
      </p:sp>
      <p:pic>
        <p:nvPicPr>
          <p:cNvPr id="3" name="Picture 2">
            <a:extLst>
              <a:ext uri="{FF2B5EF4-FFF2-40B4-BE49-F238E27FC236}">
                <a16:creationId xmlns:a16="http://schemas.microsoft.com/office/drawing/2014/main" id="{3852DA76-725F-99D7-AA42-A66F1D4B19DE}"/>
              </a:ext>
            </a:extLst>
          </p:cNvPr>
          <p:cNvPicPr>
            <a:picLocks noChangeAspect="1"/>
          </p:cNvPicPr>
          <p:nvPr/>
        </p:nvPicPr>
        <p:blipFill>
          <a:blip r:embed="rId3"/>
          <a:stretch>
            <a:fillRect/>
          </a:stretch>
        </p:blipFill>
        <p:spPr>
          <a:xfrm>
            <a:off x="527050" y="3715716"/>
            <a:ext cx="4418644" cy="2897133"/>
          </a:xfrm>
          <a:prstGeom prst="rect">
            <a:avLst/>
          </a:prstGeom>
        </p:spPr>
      </p:pic>
      <p:sp>
        <p:nvSpPr>
          <p:cNvPr id="6" name="TextBox 5">
            <a:extLst>
              <a:ext uri="{FF2B5EF4-FFF2-40B4-BE49-F238E27FC236}">
                <a16:creationId xmlns:a16="http://schemas.microsoft.com/office/drawing/2014/main" id="{490B2F90-F676-FC32-5FCC-5018CC1F0405}"/>
              </a:ext>
            </a:extLst>
          </p:cNvPr>
          <p:cNvSpPr txBox="1"/>
          <p:nvPr/>
        </p:nvSpPr>
        <p:spPr>
          <a:xfrm>
            <a:off x="5607050" y="1832569"/>
            <a:ext cx="5929631" cy="1200329"/>
          </a:xfrm>
          <a:prstGeom prst="rect">
            <a:avLst/>
          </a:prstGeom>
          <a:noFill/>
        </p:spPr>
        <p:txBody>
          <a:bodyPr wrap="square" rtlCol="0">
            <a:spAutoFit/>
          </a:bodyPr>
          <a:lstStyle/>
          <a:p>
            <a:r>
              <a:rPr lang="en-US" dirty="0"/>
              <a:t>Observations:</a:t>
            </a:r>
          </a:p>
          <a:p>
            <a:r>
              <a:rPr lang="en-US" dirty="0"/>
              <a:t>- </a:t>
            </a:r>
            <a:r>
              <a:rPr lang="en-US" b="0" i="0" dirty="0">
                <a:solidFill>
                  <a:srgbClr val="1F2328"/>
                </a:solidFill>
                <a:effectLst/>
                <a:highlight>
                  <a:srgbClr val="FFFFFF"/>
                </a:highlight>
                <a:latin typeface="-apple-system"/>
              </a:rPr>
              <a:t>The number of car accidents were higher than another hour interval at between "12:00 PM and 1:00PM", "02:00PM and "06:00PM" and "07:00 PM and 08:00PM".</a:t>
            </a:r>
            <a:endParaRPr lang="en-US" dirty="0"/>
          </a:p>
        </p:txBody>
      </p:sp>
      <p:sp>
        <p:nvSpPr>
          <p:cNvPr id="8" name="TextBox 7">
            <a:extLst>
              <a:ext uri="{FF2B5EF4-FFF2-40B4-BE49-F238E27FC236}">
                <a16:creationId xmlns:a16="http://schemas.microsoft.com/office/drawing/2014/main" id="{DF786347-C04C-2FE5-8098-4887016D446C}"/>
              </a:ext>
            </a:extLst>
          </p:cNvPr>
          <p:cNvSpPr txBox="1"/>
          <p:nvPr/>
        </p:nvSpPr>
        <p:spPr>
          <a:xfrm>
            <a:off x="5607050" y="3429000"/>
            <a:ext cx="5929631" cy="923330"/>
          </a:xfrm>
          <a:prstGeom prst="rect">
            <a:avLst/>
          </a:prstGeom>
          <a:noFill/>
        </p:spPr>
        <p:txBody>
          <a:bodyPr wrap="square" rtlCol="0">
            <a:spAutoFit/>
          </a:bodyPr>
          <a:lstStyle/>
          <a:p>
            <a:r>
              <a:rPr lang="en-US" dirty="0"/>
              <a:t>Recommendations:</a:t>
            </a:r>
          </a:p>
          <a:p>
            <a:r>
              <a:rPr lang="en-US" dirty="0"/>
              <a:t>- Place more traffic polices on the ROCKVILLE PIKE on the time intervals have the most </a:t>
            </a:r>
            <a:r>
              <a:rPr lang="en-US"/>
              <a:t>car accidents</a:t>
            </a:r>
            <a:endParaRPr lang="en-US" dirty="0"/>
          </a:p>
        </p:txBody>
      </p:sp>
      <p:cxnSp>
        <p:nvCxnSpPr>
          <p:cNvPr id="7" name="Straight Arrow Connector 6">
            <a:extLst>
              <a:ext uri="{FF2B5EF4-FFF2-40B4-BE49-F238E27FC236}">
                <a16:creationId xmlns:a16="http://schemas.microsoft.com/office/drawing/2014/main" id="{377F5202-8BEA-8B9B-F706-BF4BB181EB3B}"/>
              </a:ext>
            </a:extLst>
          </p:cNvPr>
          <p:cNvCxnSpPr>
            <a:cxnSpLocks/>
          </p:cNvCxnSpPr>
          <p:nvPr/>
        </p:nvCxnSpPr>
        <p:spPr>
          <a:xfrm>
            <a:off x="2872688" y="3415402"/>
            <a:ext cx="0" cy="506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1A154B8-F1B7-BD95-C929-9EC5AE93C227}"/>
              </a:ext>
            </a:extLst>
          </p:cNvPr>
          <p:cNvCxnSpPr>
            <a:cxnSpLocks/>
          </p:cNvCxnSpPr>
          <p:nvPr/>
        </p:nvCxnSpPr>
        <p:spPr>
          <a:xfrm>
            <a:off x="4088295" y="3473518"/>
            <a:ext cx="0" cy="506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1CF83C-F4E1-0C87-7F41-647E1DD04F28}"/>
              </a:ext>
            </a:extLst>
          </p:cNvPr>
          <p:cNvCxnSpPr>
            <a:cxnSpLocks/>
          </p:cNvCxnSpPr>
          <p:nvPr/>
        </p:nvCxnSpPr>
        <p:spPr>
          <a:xfrm>
            <a:off x="3515418" y="3730898"/>
            <a:ext cx="0" cy="506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B47BF-DD15-2DD0-25AA-FF7787C1C857}"/>
              </a:ext>
            </a:extLst>
          </p:cNvPr>
          <p:cNvPicPr>
            <a:picLocks noChangeAspect="1"/>
          </p:cNvPicPr>
          <p:nvPr/>
        </p:nvPicPr>
        <p:blipFill>
          <a:blip r:embed="rId4"/>
          <a:stretch>
            <a:fillRect/>
          </a:stretch>
        </p:blipFill>
        <p:spPr>
          <a:xfrm>
            <a:off x="527050" y="1034741"/>
            <a:ext cx="4416682" cy="2438777"/>
          </a:xfrm>
          <a:prstGeom prst="rect">
            <a:avLst/>
          </a:prstGeom>
        </p:spPr>
      </p:pic>
    </p:spTree>
    <p:extLst>
      <p:ext uri="{BB962C8B-B14F-4D97-AF65-F5344CB8AC3E}">
        <p14:creationId xmlns:p14="http://schemas.microsoft.com/office/powerpoint/2010/main" val="11983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365125"/>
          </a:xfrm>
        </p:spPr>
        <p:txBody>
          <a:bodyPr>
            <a:normAutofit fontScale="90000"/>
          </a:bodyPr>
          <a:lstStyle/>
          <a:p>
            <a:r>
              <a:rPr lang="en-US" dirty="0"/>
              <a:t>Rockville data set – time series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17</a:t>
            </a:fld>
            <a:endParaRPr lang="en-US" dirty="0"/>
          </a:p>
        </p:txBody>
      </p:sp>
      <p:sp>
        <p:nvSpPr>
          <p:cNvPr id="6" name="TextBox 5">
            <a:extLst>
              <a:ext uri="{FF2B5EF4-FFF2-40B4-BE49-F238E27FC236}">
                <a16:creationId xmlns:a16="http://schemas.microsoft.com/office/drawing/2014/main" id="{490B2F90-F676-FC32-5FCC-5018CC1F0405}"/>
              </a:ext>
            </a:extLst>
          </p:cNvPr>
          <p:cNvSpPr txBox="1"/>
          <p:nvPr/>
        </p:nvSpPr>
        <p:spPr>
          <a:xfrm>
            <a:off x="294201" y="4784992"/>
            <a:ext cx="5929631" cy="1477328"/>
          </a:xfrm>
          <a:prstGeom prst="rect">
            <a:avLst/>
          </a:prstGeom>
          <a:noFill/>
        </p:spPr>
        <p:txBody>
          <a:bodyPr wrap="square" rtlCol="0">
            <a:spAutoFit/>
          </a:bodyPr>
          <a:lstStyle/>
          <a:p>
            <a:r>
              <a:rPr lang="en-US" dirty="0"/>
              <a:t>Observations:</a:t>
            </a:r>
          </a:p>
          <a:p>
            <a:pPr marL="285750" indent="-285750">
              <a:buFontTx/>
              <a:buChar char="-"/>
            </a:pPr>
            <a:r>
              <a:rPr lang="en-US" b="0" i="0" dirty="0">
                <a:solidFill>
                  <a:srgbClr val="1F2328"/>
                </a:solidFill>
                <a:effectLst/>
                <a:highlight>
                  <a:srgbClr val="FFFFFF"/>
                </a:highlight>
                <a:latin typeface="-apple-system"/>
              </a:rPr>
              <a:t>Every year June had high increase of car accidents</a:t>
            </a:r>
          </a:p>
          <a:p>
            <a:pPr marL="285750" indent="-285750">
              <a:buFontTx/>
              <a:buChar char="-"/>
            </a:pPr>
            <a:r>
              <a:rPr lang="en-US" dirty="0">
                <a:solidFill>
                  <a:srgbClr val="1F2328"/>
                </a:solidFill>
                <a:highlight>
                  <a:srgbClr val="FFFFFF"/>
                </a:highlight>
                <a:latin typeface="-apple-system"/>
              </a:rPr>
              <a:t>Research shows that the traffic congestion is getting higher due to the increase of population (https://empowermontgomery.com/transit-power/)</a:t>
            </a:r>
            <a:endParaRPr lang="en-US" dirty="0"/>
          </a:p>
        </p:txBody>
      </p:sp>
      <p:sp>
        <p:nvSpPr>
          <p:cNvPr id="8" name="TextBox 7">
            <a:extLst>
              <a:ext uri="{FF2B5EF4-FFF2-40B4-BE49-F238E27FC236}">
                <a16:creationId xmlns:a16="http://schemas.microsoft.com/office/drawing/2014/main" id="{DF786347-C04C-2FE5-8098-4887016D446C}"/>
              </a:ext>
            </a:extLst>
          </p:cNvPr>
          <p:cNvSpPr txBox="1"/>
          <p:nvPr/>
        </p:nvSpPr>
        <p:spPr>
          <a:xfrm>
            <a:off x="6096000" y="4748512"/>
            <a:ext cx="5929631" cy="923330"/>
          </a:xfrm>
          <a:prstGeom prst="rect">
            <a:avLst/>
          </a:prstGeom>
          <a:noFill/>
        </p:spPr>
        <p:txBody>
          <a:bodyPr wrap="square" rtlCol="0">
            <a:spAutoFit/>
          </a:bodyPr>
          <a:lstStyle/>
          <a:p>
            <a:r>
              <a:rPr lang="en-US" dirty="0"/>
              <a:t>Recommendations:</a:t>
            </a:r>
          </a:p>
          <a:p>
            <a:r>
              <a:rPr lang="en-US" dirty="0"/>
              <a:t>- Expand the highway right next to Rockville Pike or put more traffic police in June to control the traffic</a:t>
            </a:r>
          </a:p>
        </p:txBody>
      </p:sp>
      <p:grpSp>
        <p:nvGrpSpPr>
          <p:cNvPr id="19" name="Group 18">
            <a:extLst>
              <a:ext uri="{FF2B5EF4-FFF2-40B4-BE49-F238E27FC236}">
                <a16:creationId xmlns:a16="http://schemas.microsoft.com/office/drawing/2014/main" id="{DECECD0D-8F45-3B7A-A4FE-18236FBF2F86}"/>
              </a:ext>
            </a:extLst>
          </p:cNvPr>
          <p:cNvGrpSpPr/>
          <p:nvPr/>
        </p:nvGrpSpPr>
        <p:grpSpPr>
          <a:xfrm>
            <a:off x="75349" y="3613455"/>
            <a:ext cx="11950282" cy="914528"/>
            <a:chOff x="75349" y="3613455"/>
            <a:chExt cx="11950282" cy="914528"/>
          </a:xfrm>
        </p:grpSpPr>
        <p:pic>
          <p:nvPicPr>
            <p:cNvPr id="16" name="Picture 15">
              <a:extLst>
                <a:ext uri="{FF2B5EF4-FFF2-40B4-BE49-F238E27FC236}">
                  <a16:creationId xmlns:a16="http://schemas.microsoft.com/office/drawing/2014/main" id="{68A49BC6-78B1-B4CA-3FC9-C53C45C1C1B6}"/>
                </a:ext>
              </a:extLst>
            </p:cNvPr>
            <p:cNvPicPr>
              <a:picLocks noChangeAspect="1"/>
            </p:cNvPicPr>
            <p:nvPr/>
          </p:nvPicPr>
          <p:blipFill>
            <a:blip r:embed="rId3"/>
            <a:stretch>
              <a:fillRect/>
            </a:stretch>
          </p:blipFill>
          <p:spPr>
            <a:xfrm>
              <a:off x="75349" y="3613455"/>
              <a:ext cx="7010299" cy="914528"/>
            </a:xfrm>
            <a:prstGeom prst="rect">
              <a:avLst/>
            </a:prstGeom>
          </p:spPr>
        </p:pic>
        <p:pic>
          <p:nvPicPr>
            <p:cNvPr id="17" name="Picture 16">
              <a:extLst>
                <a:ext uri="{FF2B5EF4-FFF2-40B4-BE49-F238E27FC236}">
                  <a16:creationId xmlns:a16="http://schemas.microsoft.com/office/drawing/2014/main" id="{7265C0C9-8EC4-37F6-128F-DA1DB4486326}"/>
                </a:ext>
              </a:extLst>
            </p:cNvPr>
            <p:cNvPicPr>
              <a:picLocks noChangeAspect="1"/>
            </p:cNvPicPr>
            <p:nvPr/>
          </p:nvPicPr>
          <p:blipFill>
            <a:blip r:embed="rId4"/>
            <a:stretch>
              <a:fillRect/>
            </a:stretch>
          </p:blipFill>
          <p:spPr>
            <a:xfrm>
              <a:off x="7085648" y="3755668"/>
              <a:ext cx="4939983" cy="762106"/>
            </a:xfrm>
            <a:prstGeom prst="rect">
              <a:avLst/>
            </a:prstGeom>
          </p:spPr>
        </p:pic>
      </p:grpSp>
      <p:grpSp>
        <p:nvGrpSpPr>
          <p:cNvPr id="15" name="Group 14">
            <a:extLst>
              <a:ext uri="{FF2B5EF4-FFF2-40B4-BE49-F238E27FC236}">
                <a16:creationId xmlns:a16="http://schemas.microsoft.com/office/drawing/2014/main" id="{C90B323A-1A37-F7E6-3B36-F847B82D9F86}"/>
              </a:ext>
            </a:extLst>
          </p:cNvPr>
          <p:cNvGrpSpPr/>
          <p:nvPr/>
        </p:nvGrpSpPr>
        <p:grpSpPr>
          <a:xfrm>
            <a:off x="433349" y="944078"/>
            <a:ext cx="11066701" cy="2735817"/>
            <a:chOff x="95419" y="3871614"/>
            <a:chExt cx="5439270" cy="1584669"/>
          </a:xfrm>
        </p:grpSpPr>
        <p:pic>
          <p:nvPicPr>
            <p:cNvPr id="7" name="Picture 6">
              <a:extLst>
                <a:ext uri="{FF2B5EF4-FFF2-40B4-BE49-F238E27FC236}">
                  <a16:creationId xmlns:a16="http://schemas.microsoft.com/office/drawing/2014/main" id="{7E165B60-CCDC-57FB-68B6-EDFE323CFEF5}"/>
                </a:ext>
              </a:extLst>
            </p:cNvPr>
            <p:cNvPicPr>
              <a:picLocks noChangeAspect="1"/>
            </p:cNvPicPr>
            <p:nvPr/>
          </p:nvPicPr>
          <p:blipFill>
            <a:blip r:embed="rId5"/>
            <a:stretch>
              <a:fillRect/>
            </a:stretch>
          </p:blipFill>
          <p:spPr>
            <a:xfrm>
              <a:off x="95419" y="3871614"/>
              <a:ext cx="5439270" cy="1584669"/>
            </a:xfrm>
            <a:prstGeom prst="rect">
              <a:avLst/>
            </a:prstGeom>
          </p:spPr>
        </p:pic>
        <p:sp>
          <p:nvSpPr>
            <p:cNvPr id="9" name="Rectangle: Rounded Corners 8">
              <a:extLst>
                <a:ext uri="{FF2B5EF4-FFF2-40B4-BE49-F238E27FC236}">
                  <a16:creationId xmlns:a16="http://schemas.microsoft.com/office/drawing/2014/main" id="{618FB4C0-487D-D2D8-3229-06F31CE4AC91}"/>
                </a:ext>
              </a:extLst>
            </p:cNvPr>
            <p:cNvSpPr/>
            <p:nvPr/>
          </p:nvSpPr>
          <p:spPr>
            <a:xfrm>
              <a:off x="1271270" y="4394200"/>
              <a:ext cx="240030" cy="2697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32384EA-B8DA-99D7-9CBF-77F40F201523}"/>
                </a:ext>
              </a:extLst>
            </p:cNvPr>
            <p:cNvSpPr/>
            <p:nvPr/>
          </p:nvSpPr>
          <p:spPr>
            <a:xfrm>
              <a:off x="2763520" y="4259325"/>
              <a:ext cx="240030" cy="2697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4B42D29-06DE-FC17-BAD7-744EDF7E66BE}"/>
                </a:ext>
              </a:extLst>
            </p:cNvPr>
            <p:cNvSpPr/>
            <p:nvPr/>
          </p:nvSpPr>
          <p:spPr>
            <a:xfrm>
              <a:off x="4319270" y="3989576"/>
              <a:ext cx="240030" cy="26974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4853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441588" y="1257710"/>
            <a:ext cx="7288282" cy="532580"/>
          </a:xfrm>
        </p:spPr>
        <p:txBody>
          <a:bodyPr/>
          <a:lstStyle/>
          <a:p>
            <a:r>
              <a:rPr lang="en-US" dirty="0"/>
              <a:t>conclusion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68701" y="1922387"/>
            <a:ext cx="5204378" cy="2552725"/>
          </a:xfrm>
        </p:spPr>
        <p:txBody>
          <a:bodyPr>
            <a:normAutofit/>
          </a:bodyPr>
          <a:lstStyle/>
          <a:p>
            <a:pPr marL="285750" indent="-285750">
              <a:buFont typeface="Arial" panose="020B0604020202020204" pitchFamily="34" charset="0"/>
              <a:buChar char="•"/>
            </a:pPr>
            <a:r>
              <a:rPr lang="en-US" dirty="0"/>
              <a:t>With the two data perspectives Speed Limit and Traffic Signal, we could narrow down to the final recommendation</a:t>
            </a:r>
          </a:p>
          <a:p>
            <a:pPr marL="285750" indent="-285750">
              <a:buFont typeface="Arial" panose="020B0604020202020204" pitchFamily="34" charset="0"/>
              <a:buChar char="•"/>
            </a:pPr>
            <a:r>
              <a:rPr lang="en-US" dirty="0"/>
              <a:t>Based upon the filters (speed limit &amp; traffic signal), 155 records could be collected</a:t>
            </a:r>
          </a:p>
          <a:p>
            <a:pPr marL="285750" indent="-285750">
              <a:buFont typeface="Arial" panose="020B0604020202020204" pitchFamily="34" charset="0"/>
              <a:buChar char="•"/>
            </a:pPr>
            <a:r>
              <a:rPr lang="en-US" dirty="0"/>
              <a:t>Final Recommendation for this analysis is lower the speed limit on the spotted area in the map or control traffic signal light</a:t>
            </a:r>
          </a:p>
          <a:p>
            <a:pPr marL="285750" indent="-285750">
              <a:buFont typeface="Arial" panose="020B0604020202020204" pitchFamily="34" charset="0"/>
              <a:buChar char="•"/>
            </a:pPr>
            <a:endParaRPr lang="en-US" dirty="0"/>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18</a:t>
            </a:fld>
            <a:endParaRPr lang="en-US" dirty="0"/>
          </a:p>
        </p:txBody>
      </p:sp>
      <p:pic>
        <p:nvPicPr>
          <p:cNvPr id="5" name="Picture 4">
            <a:extLst>
              <a:ext uri="{FF2B5EF4-FFF2-40B4-BE49-F238E27FC236}">
                <a16:creationId xmlns:a16="http://schemas.microsoft.com/office/drawing/2014/main" id="{EDCFF8AD-2EFD-B69F-3DFE-7836509BF68D}"/>
              </a:ext>
            </a:extLst>
          </p:cNvPr>
          <p:cNvPicPr>
            <a:picLocks noChangeAspect="1"/>
          </p:cNvPicPr>
          <p:nvPr/>
        </p:nvPicPr>
        <p:blipFill>
          <a:blip r:embed="rId3"/>
          <a:stretch>
            <a:fillRect/>
          </a:stretch>
        </p:blipFill>
        <p:spPr>
          <a:xfrm>
            <a:off x="6662982" y="1190634"/>
            <a:ext cx="5067967" cy="4143366"/>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6CD3300-5D5D-B58F-BEE7-B5ECDBF73D74}"/>
                  </a:ext>
                </a:extLst>
              </p14:cNvPr>
              <p14:cNvContentPartPr/>
              <p14:nvPr/>
            </p14:nvContentPartPr>
            <p14:xfrm>
              <a:off x="10189696" y="4114972"/>
              <a:ext cx="472680" cy="723960"/>
            </p14:xfrm>
          </p:contentPart>
        </mc:Choice>
        <mc:Fallback xmlns="">
          <p:pic>
            <p:nvPicPr>
              <p:cNvPr id="9" name="Ink 8">
                <a:extLst>
                  <a:ext uri="{FF2B5EF4-FFF2-40B4-BE49-F238E27FC236}">
                    <a16:creationId xmlns:a16="http://schemas.microsoft.com/office/drawing/2014/main" id="{46CD3300-5D5D-B58F-BEE7-B5ECDBF73D74}"/>
                  </a:ext>
                </a:extLst>
              </p:cNvPr>
              <p:cNvPicPr/>
              <p:nvPr/>
            </p:nvPicPr>
            <p:blipFill>
              <a:blip r:embed="rId5"/>
              <a:stretch>
                <a:fillRect/>
              </a:stretch>
            </p:blipFill>
            <p:spPr>
              <a:xfrm>
                <a:off x="10180696" y="4106332"/>
                <a:ext cx="49032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489801BA-0C74-2625-FEC9-78B20943BAB8}"/>
                  </a:ext>
                </a:extLst>
              </p14:cNvPr>
              <p14:cNvContentPartPr/>
              <p14:nvPr/>
            </p14:nvContentPartPr>
            <p14:xfrm>
              <a:off x="9579136" y="3503332"/>
              <a:ext cx="474120" cy="379440"/>
            </p14:xfrm>
          </p:contentPart>
        </mc:Choice>
        <mc:Fallback xmlns="">
          <p:pic>
            <p:nvPicPr>
              <p:cNvPr id="10" name="Ink 9">
                <a:extLst>
                  <a:ext uri="{FF2B5EF4-FFF2-40B4-BE49-F238E27FC236}">
                    <a16:creationId xmlns:a16="http://schemas.microsoft.com/office/drawing/2014/main" id="{489801BA-0C74-2625-FEC9-78B20943BAB8}"/>
                  </a:ext>
                </a:extLst>
              </p:cNvPr>
              <p:cNvPicPr/>
              <p:nvPr/>
            </p:nvPicPr>
            <p:blipFill>
              <a:blip r:embed="rId7"/>
              <a:stretch>
                <a:fillRect/>
              </a:stretch>
            </p:blipFill>
            <p:spPr>
              <a:xfrm>
                <a:off x="9570496" y="3494692"/>
                <a:ext cx="491760" cy="397080"/>
              </a:xfrm>
              <a:prstGeom prst="rect">
                <a:avLst/>
              </a:prstGeom>
            </p:spPr>
          </p:pic>
        </mc:Fallback>
      </mc:AlternateContent>
    </p:spTree>
    <p:extLst>
      <p:ext uri="{BB962C8B-B14F-4D97-AF65-F5344CB8AC3E}">
        <p14:creationId xmlns:p14="http://schemas.microsoft.com/office/powerpoint/2010/main" val="334278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499" y="427320"/>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1876451"/>
            <a:ext cx="3759201" cy="4190719"/>
          </a:xfrm>
        </p:spPr>
        <p:txBody>
          <a:bodyPr>
            <a:normAutofit fontScale="85000" lnSpcReduction="10000"/>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Data Processing</a:t>
            </a:r>
          </a:p>
          <a:p>
            <a:pPr marL="285750" indent="-285750">
              <a:buFont typeface="Arial" panose="020B0604020202020204" pitchFamily="34" charset="0"/>
              <a:buChar char="•"/>
            </a:pPr>
            <a:r>
              <a:rPr lang="en-US" dirty="0"/>
              <a:t>Analysis</a:t>
            </a:r>
          </a:p>
          <a:p>
            <a:pPr marL="742950" lvl="1" indent="-285750">
              <a:buFont typeface="Arial" panose="020B0604020202020204" pitchFamily="34" charset="0"/>
              <a:buChar char="•"/>
            </a:pPr>
            <a:r>
              <a:rPr lang="en-US" dirty="0"/>
              <a:t>Data exploring</a:t>
            </a:r>
          </a:p>
          <a:p>
            <a:pPr marL="742950" lvl="1" indent="-285750">
              <a:spcBef>
                <a:spcPts val="0"/>
              </a:spcBef>
              <a:buFont typeface="Arial" panose="020B0604020202020204" pitchFamily="34" charset="0"/>
              <a:buChar char="•"/>
            </a:pPr>
            <a:r>
              <a:rPr lang="en-US" dirty="0"/>
              <a:t>ROCKVILLE dataset</a:t>
            </a:r>
          </a:p>
          <a:p>
            <a:pPr marL="1200150" lvl="2" indent="-285750">
              <a:spcBef>
                <a:spcPts val="0"/>
              </a:spcBef>
              <a:buFont typeface="Arial" panose="020B0604020202020204" pitchFamily="34" charset="0"/>
              <a:buChar char="•"/>
            </a:pPr>
            <a:r>
              <a:rPr lang="en-US" dirty="0"/>
              <a:t>Speed Limit</a:t>
            </a:r>
          </a:p>
          <a:p>
            <a:pPr marL="1200150" lvl="2" indent="-285750">
              <a:spcBef>
                <a:spcPts val="0"/>
              </a:spcBef>
              <a:buFont typeface="Arial" panose="020B0604020202020204" pitchFamily="34" charset="0"/>
              <a:buChar char="•"/>
            </a:pPr>
            <a:r>
              <a:rPr lang="en-US" dirty="0"/>
              <a:t>Traffic control</a:t>
            </a:r>
          </a:p>
          <a:p>
            <a:pPr marL="1200150" lvl="2" indent="-285750">
              <a:spcBef>
                <a:spcPts val="0"/>
              </a:spcBef>
              <a:buFont typeface="Arial" panose="020B0604020202020204" pitchFamily="34" charset="0"/>
              <a:buChar char="•"/>
            </a:pPr>
            <a:r>
              <a:rPr lang="en-US" dirty="0"/>
              <a:t>Weather &amp; surface condition</a:t>
            </a:r>
          </a:p>
          <a:p>
            <a:pPr marL="1200150" lvl="2" indent="-285750">
              <a:spcBef>
                <a:spcPts val="0"/>
              </a:spcBef>
              <a:buFont typeface="Arial" panose="020B0604020202020204" pitchFamily="34" charset="0"/>
              <a:buChar char="•"/>
            </a:pPr>
            <a:r>
              <a:rPr lang="en-US" dirty="0"/>
              <a:t>Hourly intervals</a:t>
            </a:r>
          </a:p>
          <a:p>
            <a:pPr marL="1200150" lvl="2" indent="-285750">
              <a:spcBef>
                <a:spcPts val="0"/>
              </a:spcBef>
              <a:buFont typeface="Arial" panose="020B0604020202020204" pitchFamily="34" charset="0"/>
              <a:buChar char="•"/>
            </a:pPr>
            <a:r>
              <a:rPr lang="en-US" dirty="0"/>
              <a:t>Timeseries</a:t>
            </a:r>
          </a:p>
          <a:p>
            <a:pPr marL="285750" indent="-285750">
              <a:buFont typeface="Arial" panose="020B0604020202020204" pitchFamily="34" charset="0"/>
              <a:buChar char="•"/>
            </a:pPr>
            <a:r>
              <a:rPr lang="en-US" dirty="0"/>
              <a:t>Conclusion</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7288282" cy="2121177"/>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18" y="2576307"/>
            <a:ext cx="8884293" cy="2552725"/>
          </a:xfrm>
        </p:spPr>
        <p:txBody>
          <a:bodyPr>
            <a:normAutofit/>
          </a:bodyPr>
          <a:lstStyle/>
          <a:p>
            <a:r>
              <a:rPr lang="en-US" dirty="0"/>
              <a:t>Background</a:t>
            </a:r>
          </a:p>
          <a:p>
            <a:pPr marL="0" lvl="1" indent="0">
              <a:buNone/>
            </a:pPr>
            <a:r>
              <a:rPr lang="en-US" dirty="0"/>
              <a:t>Our data team assumed that we received a data request from the Montgomery County local government in Maryland. The purpose of the request was to determine how to use the county budget to reduce car accidents. Additionally, Montgomery County wanted to choose a specific municipality and asked us, as data analysts, to identify which roads need immediate improvements. To achieve this, we investigated traffic accident records from January 2015 to March 2024, analyzing the main car crash accident factors and variables from the dataset.</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
        <p:nvSpPr>
          <p:cNvPr id="5" name="TextBox 4">
            <a:extLst>
              <a:ext uri="{FF2B5EF4-FFF2-40B4-BE49-F238E27FC236}">
                <a16:creationId xmlns:a16="http://schemas.microsoft.com/office/drawing/2014/main" id="{1E6D0A7A-7503-72E4-3378-934F4112547A}"/>
              </a:ext>
            </a:extLst>
          </p:cNvPr>
          <p:cNvSpPr txBox="1"/>
          <p:nvPr/>
        </p:nvSpPr>
        <p:spPr>
          <a:xfrm>
            <a:off x="1322318" y="5315803"/>
            <a:ext cx="8531366" cy="492443"/>
          </a:xfrm>
          <a:prstGeom prst="rect">
            <a:avLst/>
          </a:prstGeom>
          <a:noFill/>
        </p:spPr>
        <p:txBody>
          <a:bodyPr wrap="square">
            <a:spAutoFit/>
          </a:bodyPr>
          <a:lstStyle/>
          <a:p>
            <a:r>
              <a:rPr lang="en-US" sz="1400" dirty="0"/>
              <a:t>Data Source: </a:t>
            </a:r>
          </a:p>
          <a:p>
            <a:r>
              <a:rPr lang="en-US" sz="1200" dirty="0"/>
              <a:t>https://catalog.data.gov/dataset/crash-reporting-drivers-data/resource/9851a37f-4f32-464e-8ba6-c23023653a7f</a:t>
            </a:r>
          </a:p>
        </p:txBody>
      </p:sp>
    </p:spTree>
    <p:extLst>
      <p:ext uri="{BB962C8B-B14F-4D97-AF65-F5344CB8AC3E}">
        <p14:creationId xmlns:p14="http://schemas.microsoft.com/office/powerpoint/2010/main" val="3060927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sp>
        <p:nvSpPr>
          <p:cNvPr id="9" name="Title 1">
            <a:extLst>
              <a:ext uri="{FF2B5EF4-FFF2-40B4-BE49-F238E27FC236}">
                <a16:creationId xmlns:a16="http://schemas.microsoft.com/office/drawing/2014/main" id="{5D64A0D5-3A18-130D-9811-453554F18E75}"/>
              </a:ext>
            </a:extLst>
          </p:cNvPr>
          <p:cNvSpPr>
            <a:spLocks noGrp="1"/>
          </p:cNvSpPr>
          <p:nvPr>
            <p:ph type="title"/>
          </p:nvPr>
        </p:nvSpPr>
        <p:spPr>
          <a:xfrm>
            <a:off x="1341120" y="558801"/>
            <a:ext cx="9953308" cy="1780860"/>
          </a:xfrm>
        </p:spPr>
        <p:txBody>
          <a:bodyPr/>
          <a:lstStyle/>
          <a:p>
            <a:r>
              <a:rPr lang="en-US" dirty="0"/>
              <a:t>Questions</a:t>
            </a:r>
          </a:p>
        </p:txBody>
      </p:sp>
      <p:sp>
        <p:nvSpPr>
          <p:cNvPr id="12" name="Text Placeholder 12">
            <a:extLst>
              <a:ext uri="{FF2B5EF4-FFF2-40B4-BE49-F238E27FC236}">
                <a16:creationId xmlns:a16="http://schemas.microsoft.com/office/drawing/2014/main" id="{68C1E3E9-11BD-5065-5BE2-27CA13675825}"/>
              </a:ext>
            </a:extLst>
          </p:cNvPr>
          <p:cNvSpPr txBox="1">
            <a:spLocks/>
          </p:cNvSpPr>
          <p:nvPr/>
        </p:nvSpPr>
        <p:spPr>
          <a:xfrm>
            <a:off x="1341120" y="4208590"/>
            <a:ext cx="8779064" cy="35128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Q3. What insightful patterns can we uncover from the dataset?</a:t>
            </a:r>
          </a:p>
        </p:txBody>
      </p:sp>
      <p:sp>
        <p:nvSpPr>
          <p:cNvPr id="13" name="Text Placeholder 12">
            <a:extLst>
              <a:ext uri="{FF2B5EF4-FFF2-40B4-BE49-F238E27FC236}">
                <a16:creationId xmlns:a16="http://schemas.microsoft.com/office/drawing/2014/main" id="{E2DCC4A6-FC1D-2FBD-EE44-C5DDBAC66EF7}"/>
              </a:ext>
            </a:extLst>
          </p:cNvPr>
          <p:cNvSpPr txBox="1">
            <a:spLocks/>
          </p:cNvSpPr>
          <p:nvPr/>
        </p:nvSpPr>
        <p:spPr>
          <a:xfrm>
            <a:off x="1341120" y="2883090"/>
            <a:ext cx="8779064" cy="35128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indent="0">
              <a:buNone/>
            </a:pPr>
            <a:r>
              <a:rPr lang="en-US" sz="1800" dirty="0"/>
              <a:t>Q1. </a:t>
            </a:r>
            <a:r>
              <a:rPr lang="en-US" dirty="0"/>
              <a:t>How can we identify the area with the highest frequency of car crashes?</a:t>
            </a:r>
            <a:r>
              <a:rPr lang="en-US" sz="1800" dirty="0"/>
              <a:t> </a:t>
            </a:r>
          </a:p>
        </p:txBody>
      </p:sp>
      <p:sp>
        <p:nvSpPr>
          <p:cNvPr id="15" name="Text Placeholder 12">
            <a:extLst>
              <a:ext uri="{FF2B5EF4-FFF2-40B4-BE49-F238E27FC236}">
                <a16:creationId xmlns:a16="http://schemas.microsoft.com/office/drawing/2014/main" id="{BD3DEC03-4618-F4B2-7820-EE502319555E}"/>
              </a:ext>
            </a:extLst>
          </p:cNvPr>
          <p:cNvSpPr txBox="1">
            <a:spLocks/>
          </p:cNvSpPr>
          <p:nvPr/>
        </p:nvSpPr>
        <p:spPr>
          <a:xfrm>
            <a:off x="1341120" y="3505404"/>
            <a:ext cx="9495756" cy="51054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indent="0">
              <a:buNone/>
            </a:pPr>
            <a:r>
              <a:rPr lang="en-US" dirty="0"/>
              <a:t>Q2. Which factors in the dataset should we prioritize to effectively reduce car accidents?</a:t>
            </a:r>
          </a:p>
        </p:txBody>
      </p:sp>
    </p:spTree>
    <p:extLst>
      <p:ext uri="{BB962C8B-B14F-4D97-AF65-F5344CB8AC3E}">
        <p14:creationId xmlns:p14="http://schemas.microsoft.com/office/powerpoint/2010/main" val="776572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599288" cy="3377354"/>
          </a:xfrm>
        </p:spPr>
        <p:txBody>
          <a:bodyPr/>
          <a:lstStyle/>
          <a:p>
            <a:r>
              <a:rPr lang="en-US" dirty="0"/>
              <a:t>Data processing</a:t>
            </a:r>
          </a:p>
        </p:txBody>
      </p:sp>
    </p:spTree>
    <p:extLst>
      <p:ext uri="{BB962C8B-B14F-4D97-AF65-F5344CB8AC3E}">
        <p14:creationId xmlns:p14="http://schemas.microsoft.com/office/powerpoint/2010/main" val="296021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a:t>
            </a:fld>
            <a:endParaRPr lang="en-US" dirty="0"/>
          </a:p>
        </p:txBody>
      </p:sp>
      <p:sp>
        <p:nvSpPr>
          <p:cNvPr id="5" name="Title 1">
            <a:extLst>
              <a:ext uri="{FF2B5EF4-FFF2-40B4-BE49-F238E27FC236}">
                <a16:creationId xmlns:a16="http://schemas.microsoft.com/office/drawing/2014/main" id="{97F95656-2FD1-25E0-C1FC-EBAA69E63F4F}"/>
              </a:ext>
            </a:extLst>
          </p:cNvPr>
          <p:cNvSpPr txBox="1">
            <a:spLocks/>
          </p:cNvSpPr>
          <p:nvPr/>
        </p:nvSpPr>
        <p:spPr>
          <a:xfrm>
            <a:off x="1322317" y="241018"/>
            <a:ext cx="7903569" cy="5718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Data exploring – raw data</a:t>
            </a:r>
          </a:p>
        </p:txBody>
      </p:sp>
      <p:pic>
        <p:nvPicPr>
          <p:cNvPr id="6" name="Picture 5">
            <a:extLst>
              <a:ext uri="{FF2B5EF4-FFF2-40B4-BE49-F238E27FC236}">
                <a16:creationId xmlns:a16="http://schemas.microsoft.com/office/drawing/2014/main" id="{01A179C1-F230-9769-A186-91C711A42C68}"/>
              </a:ext>
            </a:extLst>
          </p:cNvPr>
          <p:cNvPicPr>
            <a:picLocks noChangeAspect="1"/>
          </p:cNvPicPr>
          <p:nvPr/>
        </p:nvPicPr>
        <p:blipFill rotWithShape="1">
          <a:blip r:embed="rId3"/>
          <a:srcRect r="55262"/>
          <a:stretch/>
        </p:blipFill>
        <p:spPr>
          <a:xfrm>
            <a:off x="5627021" y="1396458"/>
            <a:ext cx="5733881" cy="2344087"/>
          </a:xfrm>
          <a:prstGeom prst="rect">
            <a:avLst/>
          </a:prstGeom>
        </p:spPr>
      </p:pic>
      <p:pic>
        <p:nvPicPr>
          <p:cNvPr id="7" name="Picture 6">
            <a:extLst>
              <a:ext uri="{FF2B5EF4-FFF2-40B4-BE49-F238E27FC236}">
                <a16:creationId xmlns:a16="http://schemas.microsoft.com/office/drawing/2014/main" id="{5BAA4B64-E59C-35D9-8DA4-B531C94D3BA4}"/>
              </a:ext>
            </a:extLst>
          </p:cNvPr>
          <p:cNvPicPr>
            <a:picLocks noChangeAspect="1"/>
          </p:cNvPicPr>
          <p:nvPr/>
        </p:nvPicPr>
        <p:blipFill rotWithShape="1">
          <a:blip r:embed="rId4"/>
          <a:srcRect r="29930"/>
          <a:stretch/>
        </p:blipFill>
        <p:spPr>
          <a:xfrm>
            <a:off x="1289243" y="899481"/>
            <a:ext cx="4017724" cy="5517193"/>
          </a:xfrm>
          <a:prstGeom prst="rect">
            <a:avLst/>
          </a:prstGeom>
        </p:spPr>
      </p:pic>
      <p:sp>
        <p:nvSpPr>
          <p:cNvPr id="8" name="TextBox 7">
            <a:extLst>
              <a:ext uri="{FF2B5EF4-FFF2-40B4-BE49-F238E27FC236}">
                <a16:creationId xmlns:a16="http://schemas.microsoft.com/office/drawing/2014/main" id="{6CF486AA-B73D-61DF-D468-84A21FEA018A}"/>
              </a:ext>
            </a:extLst>
          </p:cNvPr>
          <p:cNvSpPr txBox="1"/>
          <p:nvPr/>
        </p:nvSpPr>
        <p:spPr>
          <a:xfrm>
            <a:off x="6067043" y="4481191"/>
            <a:ext cx="4306307" cy="1477328"/>
          </a:xfrm>
          <a:prstGeom prst="rect">
            <a:avLst/>
          </a:prstGeom>
          <a:noFill/>
        </p:spPr>
        <p:txBody>
          <a:bodyPr wrap="none" rtlCol="0">
            <a:spAutoFit/>
          </a:bodyPr>
          <a:lstStyle/>
          <a:p>
            <a:r>
              <a:rPr lang="en-US" dirty="0"/>
              <a:t>Raw Data Summary</a:t>
            </a:r>
          </a:p>
          <a:p>
            <a:endParaRPr lang="en-US" dirty="0"/>
          </a:p>
          <a:p>
            <a:pPr marL="285750" indent="-285750">
              <a:buFont typeface="Arial" panose="020B0604020202020204" pitchFamily="34" charset="0"/>
              <a:buChar char="•"/>
            </a:pPr>
            <a:r>
              <a:rPr lang="en-US" dirty="0"/>
              <a:t>No quantitative data</a:t>
            </a:r>
          </a:p>
          <a:p>
            <a:pPr marL="285750" indent="-285750">
              <a:buFont typeface="Arial" panose="020B0604020202020204" pitchFamily="34" charset="0"/>
              <a:buChar char="•"/>
            </a:pPr>
            <a:r>
              <a:rPr lang="en-US" dirty="0"/>
              <a:t>43 columns</a:t>
            </a:r>
          </a:p>
          <a:p>
            <a:pPr marL="285750" indent="-285750">
              <a:buFont typeface="Arial" panose="020B0604020202020204" pitchFamily="34" charset="0"/>
              <a:buChar char="•"/>
            </a:pPr>
            <a:r>
              <a:rPr lang="en-US" dirty="0"/>
              <a:t>Car crash date/time is in the same cell</a:t>
            </a:r>
          </a:p>
        </p:txBody>
      </p:sp>
    </p:spTree>
    <p:extLst>
      <p:ext uri="{BB962C8B-B14F-4D97-AF65-F5344CB8AC3E}">
        <p14:creationId xmlns:p14="http://schemas.microsoft.com/office/powerpoint/2010/main" val="1750974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p:sp>
        <p:nvSpPr>
          <p:cNvPr id="5" name="Title 1">
            <a:extLst>
              <a:ext uri="{FF2B5EF4-FFF2-40B4-BE49-F238E27FC236}">
                <a16:creationId xmlns:a16="http://schemas.microsoft.com/office/drawing/2014/main" id="{EB0064D0-B994-BB94-D3F0-79C5F92BC467}"/>
              </a:ext>
            </a:extLst>
          </p:cNvPr>
          <p:cNvSpPr txBox="1">
            <a:spLocks/>
          </p:cNvSpPr>
          <p:nvPr/>
        </p:nvSpPr>
        <p:spPr>
          <a:xfrm>
            <a:off x="1322317" y="241018"/>
            <a:ext cx="7903569" cy="57189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Data exploring – a multiple pivot tables</a:t>
            </a:r>
          </a:p>
        </p:txBody>
      </p:sp>
      <p:pic>
        <p:nvPicPr>
          <p:cNvPr id="6" name="Picture 5" descr="A screenshot of a computer screen">
            <a:extLst>
              <a:ext uri="{FF2B5EF4-FFF2-40B4-BE49-F238E27FC236}">
                <a16:creationId xmlns:a16="http://schemas.microsoft.com/office/drawing/2014/main" id="{A7F1E319-B620-86A8-C925-3204D3E62FC5}"/>
              </a:ext>
            </a:extLst>
          </p:cNvPr>
          <p:cNvPicPr>
            <a:picLocks noChangeAspect="1"/>
          </p:cNvPicPr>
          <p:nvPr/>
        </p:nvPicPr>
        <p:blipFill>
          <a:blip r:embed="rId3"/>
          <a:stretch>
            <a:fillRect/>
          </a:stretch>
        </p:blipFill>
        <p:spPr>
          <a:xfrm>
            <a:off x="710051" y="1228220"/>
            <a:ext cx="10771897" cy="5629780"/>
          </a:xfrm>
          <a:prstGeom prst="rect">
            <a:avLst/>
          </a:prstGeom>
        </p:spPr>
      </p:pic>
      <p:sp>
        <p:nvSpPr>
          <p:cNvPr id="7" name="Rectangle: Rounded Corners 6">
            <a:extLst>
              <a:ext uri="{FF2B5EF4-FFF2-40B4-BE49-F238E27FC236}">
                <a16:creationId xmlns:a16="http://schemas.microsoft.com/office/drawing/2014/main" id="{01AF63F4-6150-0802-19D1-4D4DABC59648}"/>
              </a:ext>
            </a:extLst>
          </p:cNvPr>
          <p:cNvSpPr/>
          <p:nvPr/>
        </p:nvSpPr>
        <p:spPr>
          <a:xfrm>
            <a:off x="2431773" y="3763617"/>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D63A28B-ADC2-264F-B83D-F3C4A94BF422}"/>
              </a:ext>
            </a:extLst>
          </p:cNvPr>
          <p:cNvSpPr/>
          <p:nvPr/>
        </p:nvSpPr>
        <p:spPr>
          <a:xfrm>
            <a:off x="609599" y="3763617"/>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EFD6100-B758-276E-E31A-A0F8334AD029}"/>
              </a:ext>
            </a:extLst>
          </p:cNvPr>
          <p:cNvSpPr/>
          <p:nvPr/>
        </p:nvSpPr>
        <p:spPr>
          <a:xfrm>
            <a:off x="4306956" y="5340626"/>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C3AF106-67E2-7761-2189-FC1EACF844C2}"/>
              </a:ext>
            </a:extLst>
          </p:cNvPr>
          <p:cNvSpPr/>
          <p:nvPr/>
        </p:nvSpPr>
        <p:spPr>
          <a:xfrm>
            <a:off x="8415130" y="1237468"/>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D6FF612-3DE8-8D6B-C319-20F0862EEE93}"/>
              </a:ext>
            </a:extLst>
          </p:cNvPr>
          <p:cNvSpPr/>
          <p:nvPr/>
        </p:nvSpPr>
        <p:spPr>
          <a:xfrm>
            <a:off x="609598" y="1065190"/>
            <a:ext cx="1729409" cy="15173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95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sp>
        <p:nvSpPr>
          <p:cNvPr id="5" name="Text Placeholder 2">
            <a:extLst>
              <a:ext uri="{FF2B5EF4-FFF2-40B4-BE49-F238E27FC236}">
                <a16:creationId xmlns:a16="http://schemas.microsoft.com/office/drawing/2014/main" id="{39311222-4267-B1E8-1758-6CABB90544C9}"/>
              </a:ext>
            </a:extLst>
          </p:cNvPr>
          <p:cNvSpPr txBox="1">
            <a:spLocks/>
          </p:cNvSpPr>
          <p:nvPr/>
        </p:nvSpPr>
        <p:spPr>
          <a:xfrm>
            <a:off x="892585" y="538665"/>
            <a:ext cx="8884293" cy="38609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Cleaning – Removed Not available rows</a:t>
            </a:r>
          </a:p>
        </p:txBody>
      </p:sp>
      <p:pic>
        <p:nvPicPr>
          <p:cNvPr id="6" name="Picture 5">
            <a:extLst>
              <a:ext uri="{FF2B5EF4-FFF2-40B4-BE49-F238E27FC236}">
                <a16:creationId xmlns:a16="http://schemas.microsoft.com/office/drawing/2014/main" id="{7BFCA97B-BEDC-6F80-79D3-A07FD7A45495}"/>
              </a:ext>
            </a:extLst>
          </p:cNvPr>
          <p:cNvPicPr>
            <a:picLocks noChangeAspect="1"/>
          </p:cNvPicPr>
          <p:nvPr/>
        </p:nvPicPr>
        <p:blipFill>
          <a:blip r:embed="rId3"/>
          <a:stretch>
            <a:fillRect/>
          </a:stretch>
        </p:blipFill>
        <p:spPr>
          <a:xfrm>
            <a:off x="892585" y="1143292"/>
            <a:ext cx="6900799" cy="4571416"/>
          </a:xfrm>
          <a:prstGeom prst="rect">
            <a:avLst/>
          </a:prstGeom>
        </p:spPr>
      </p:pic>
    </p:spTree>
    <p:extLst>
      <p:ext uri="{BB962C8B-B14F-4D97-AF65-F5344CB8AC3E}">
        <p14:creationId xmlns:p14="http://schemas.microsoft.com/office/powerpoint/2010/main" val="338047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05724"/>
          </a:xfrm>
        </p:spPr>
        <p:txBody>
          <a:bodyPr/>
          <a:lstStyle/>
          <a:p>
            <a:pPr marL="0" indent="0">
              <a:buNone/>
            </a:pPr>
            <a:r>
              <a:rPr lang="en-US" dirty="0"/>
              <a:t>Data transformation</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pic>
        <p:nvPicPr>
          <p:cNvPr id="17" name="Picture 16">
            <a:extLst>
              <a:ext uri="{FF2B5EF4-FFF2-40B4-BE49-F238E27FC236}">
                <a16:creationId xmlns:a16="http://schemas.microsoft.com/office/drawing/2014/main" id="{B1D8154E-FE72-E183-3BD6-5488D76EA1C2}"/>
              </a:ext>
            </a:extLst>
          </p:cNvPr>
          <p:cNvPicPr>
            <a:picLocks noChangeAspect="1"/>
          </p:cNvPicPr>
          <p:nvPr/>
        </p:nvPicPr>
        <p:blipFill>
          <a:blip r:embed="rId3"/>
          <a:stretch>
            <a:fillRect/>
          </a:stretch>
        </p:blipFill>
        <p:spPr>
          <a:xfrm>
            <a:off x="3809090" y="1036999"/>
            <a:ext cx="8382910" cy="5684475"/>
          </a:xfrm>
          <a:prstGeom prst="rect">
            <a:avLst/>
          </a:prstGeom>
        </p:spPr>
      </p:pic>
      <p:pic>
        <p:nvPicPr>
          <p:cNvPr id="3" name="Picture 2">
            <a:extLst>
              <a:ext uri="{FF2B5EF4-FFF2-40B4-BE49-F238E27FC236}">
                <a16:creationId xmlns:a16="http://schemas.microsoft.com/office/drawing/2014/main" id="{DB3ADF33-2F0F-6CA3-31FC-E5A3C09CAE31}"/>
              </a:ext>
            </a:extLst>
          </p:cNvPr>
          <p:cNvPicPr>
            <a:picLocks noChangeAspect="1"/>
          </p:cNvPicPr>
          <p:nvPr/>
        </p:nvPicPr>
        <p:blipFill rotWithShape="1">
          <a:blip r:embed="rId4"/>
          <a:srcRect r="55262"/>
          <a:stretch/>
        </p:blipFill>
        <p:spPr>
          <a:xfrm>
            <a:off x="160499" y="1171171"/>
            <a:ext cx="5733881" cy="2344087"/>
          </a:xfrm>
          <a:prstGeom prst="rect">
            <a:avLst/>
          </a:prstGeom>
        </p:spPr>
      </p:pic>
      <p:sp>
        <p:nvSpPr>
          <p:cNvPr id="4" name="Rectangle: Rounded Corners 3">
            <a:extLst>
              <a:ext uri="{FF2B5EF4-FFF2-40B4-BE49-F238E27FC236}">
                <a16:creationId xmlns:a16="http://schemas.microsoft.com/office/drawing/2014/main" id="{D98C8D71-03E8-10A4-FF6F-091E7D4014D3}"/>
              </a:ext>
            </a:extLst>
          </p:cNvPr>
          <p:cNvSpPr/>
          <p:nvPr/>
        </p:nvSpPr>
        <p:spPr>
          <a:xfrm>
            <a:off x="2941983" y="1036999"/>
            <a:ext cx="867107" cy="269348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F820577-DE6D-3181-C049-AE5DFBDE9E14}"/>
              </a:ext>
            </a:extLst>
          </p:cNvPr>
          <p:cNvCxnSpPr/>
          <p:nvPr/>
        </p:nvCxnSpPr>
        <p:spPr>
          <a:xfrm>
            <a:off x="4068417" y="3515258"/>
            <a:ext cx="5784574" cy="1891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E852C0BF-8CB4-0B16-FD48-1081C7BD447D}"/>
              </a:ext>
            </a:extLst>
          </p:cNvPr>
          <p:cNvSpPr/>
          <p:nvPr/>
        </p:nvSpPr>
        <p:spPr>
          <a:xfrm>
            <a:off x="9852991" y="3342741"/>
            <a:ext cx="2266122" cy="328334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73354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www.w3.org/XML/1998/namespace"/>
    <ds:schemaRef ds:uri="http://purl.org/dc/elements/1.1/"/>
    <ds:schemaRef ds:uri="230e9df3-be65-4c73-a93b-d1236ebd677e"/>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16c05727-aa75-4e4a-9b5f-8a80a1165891"/>
    <ds:schemaRef ds:uri="http://schemas.microsoft.com/sharepoint/v3"/>
    <ds:schemaRef ds:uri="http://purl.org/dc/te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577</TotalTime>
  <Words>679</Words>
  <Application>Microsoft Office PowerPoint</Application>
  <PresentationFormat>Widescreen</PresentationFormat>
  <Paragraphs>104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-apple-system</vt:lpstr>
      <vt:lpstr>Arial</vt:lpstr>
      <vt:lpstr>Calibri</vt:lpstr>
      <vt:lpstr>Tenorite</vt:lpstr>
      <vt:lpstr>Custom</vt:lpstr>
      <vt:lpstr>Columbia Engineering Data Analytics  Boot camp  Project I</vt:lpstr>
      <vt:lpstr>AGENDA</vt:lpstr>
      <vt:lpstr>Introduction</vt:lpstr>
      <vt:lpstr>Questions</vt:lpstr>
      <vt:lpstr>Data processing</vt:lpstr>
      <vt:lpstr>PowerPoint Presentation</vt:lpstr>
      <vt:lpstr>PowerPoint Presentation</vt:lpstr>
      <vt:lpstr>PowerPoint Presentation</vt:lpstr>
      <vt:lpstr>Data transformation</vt:lpstr>
      <vt:lpstr>analysis</vt:lpstr>
      <vt:lpstr>PowerPoint Presentation</vt:lpstr>
      <vt:lpstr>Exploring Data</vt:lpstr>
      <vt:lpstr>Rockville data set – by speed limit</vt:lpstr>
      <vt:lpstr>Rockville data set – by Traffic control</vt:lpstr>
      <vt:lpstr>Rockville data set – by weather &amp; surface condition</vt:lpstr>
      <vt:lpstr>Rockville data set – by Hourly Intervals</vt:lpstr>
      <vt:lpstr>Rockville data set – time series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Sunjae youm</dc:creator>
  <cp:lastModifiedBy>Sunjae youm</cp:lastModifiedBy>
  <cp:revision>28</cp:revision>
  <dcterms:created xsi:type="dcterms:W3CDTF">2024-02-14T19:04:18Z</dcterms:created>
  <dcterms:modified xsi:type="dcterms:W3CDTF">2024-06-17T21:07:44Z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